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332" r:id="rId6"/>
    <p:sldId id="333" r:id="rId7"/>
    <p:sldId id="334" r:id="rId8"/>
    <p:sldId id="336" r:id="rId9"/>
    <p:sldId id="335" r:id="rId10"/>
    <p:sldId id="337" r:id="rId11"/>
    <p:sldId id="338" r:id="rId12"/>
    <p:sldId id="339" r:id="rId13"/>
    <p:sldId id="340" r:id="rId14"/>
    <p:sldId id="341" r:id="rId15"/>
    <p:sldId id="260" r:id="rId16"/>
    <p:sldId id="312" r:id="rId17"/>
    <p:sldId id="313" r:id="rId18"/>
    <p:sldId id="314" r:id="rId19"/>
    <p:sldId id="315" r:id="rId20"/>
    <p:sldId id="311" r:id="rId21"/>
    <p:sldId id="316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317" r:id="rId33"/>
    <p:sldId id="271" r:id="rId34"/>
    <p:sldId id="318" r:id="rId35"/>
    <p:sldId id="272" r:id="rId36"/>
    <p:sldId id="319" r:id="rId37"/>
    <p:sldId id="273" r:id="rId38"/>
    <p:sldId id="274" r:id="rId39"/>
    <p:sldId id="276" r:id="rId40"/>
    <p:sldId id="275" r:id="rId41"/>
    <p:sldId id="277" r:id="rId42"/>
    <p:sldId id="278" r:id="rId43"/>
    <p:sldId id="279" r:id="rId44"/>
    <p:sldId id="280" r:id="rId45"/>
    <p:sldId id="281" r:id="rId46"/>
    <p:sldId id="283" r:id="rId47"/>
    <p:sldId id="320" r:id="rId48"/>
    <p:sldId id="282" r:id="rId49"/>
    <p:sldId id="321" r:id="rId50"/>
    <p:sldId id="284" r:id="rId51"/>
    <p:sldId id="285" r:id="rId52"/>
    <p:sldId id="322" r:id="rId53"/>
    <p:sldId id="286" r:id="rId54"/>
    <p:sldId id="323" r:id="rId55"/>
    <p:sldId id="287" r:id="rId56"/>
    <p:sldId id="288" r:id="rId57"/>
    <p:sldId id="289" r:id="rId58"/>
    <p:sldId id="324" r:id="rId59"/>
    <p:sldId id="290" r:id="rId60"/>
    <p:sldId id="292" r:id="rId61"/>
    <p:sldId id="291" r:id="rId62"/>
    <p:sldId id="293" r:id="rId63"/>
    <p:sldId id="294" r:id="rId64"/>
    <p:sldId id="325" r:id="rId65"/>
    <p:sldId id="295" r:id="rId66"/>
    <p:sldId id="296" r:id="rId67"/>
    <p:sldId id="297" r:id="rId68"/>
    <p:sldId id="326" r:id="rId69"/>
    <p:sldId id="298" r:id="rId70"/>
    <p:sldId id="299" r:id="rId71"/>
    <p:sldId id="300" r:id="rId72"/>
    <p:sldId id="301" r:id="rId73"/>
    <p:sldId id="302" r:id="rId74"/>
    <p:sldId id="303" r:id="rId75"/>
    <p:sldId id="327" r:id="rId76"/>
    <p:sldId id="304" r:id="rId77"/>
    <p:sldId id="306" r:id="rId78"/>
    <p:sldId id="328" r:id="rId79"/>
    <p:sldId id="305" r:id="rId80"/>
    <p:sldId id="329" r:id="rId81"/>
    <p:sldId id="307" r:id="rId82"/>
    <p:sldId id="330" r:id="rId83"/>
    <p:sldId id="308" r:id="rId84"/>
    <p:sldId id="309" r:id="rId85"/>
    <p:sldId id="310" r:id="rId86"/>
    <p:sldId id="342" r:id="rId87"/>
    <p:sldId id="331" r:id="rId88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>
      <p:cViewPr varScale="1">
        <p:scale>
          <a:sx n="130" d="100"/>
          <a:sy n="130" d="100"/>
        </p:scale>
        <p:origin x="-78" y="-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A872C-41D7-48B0-B86A-2DF0A0A2D7FD}" type="datetimeFigureOut">
              <a:rPr lang="es-ES_tradnl" smtClean="0"/>
              <a:t>02/07/2020</a:t>
            </a:fld>
            <a:endParaRPr lang="es-ES_tradn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A4AC1-42AB-4A7B-ADF3-C0355F42141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259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claveproductiva.es/screencast-que-es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hlinkClick r:id="rId3"/>
              </a:rPr>
              <a:t>https://enclaveproductiva.es/screencast-que-es/</a:t>
            </a:r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A4AC1-42AB-4A7B-ADF3-C0355F42141E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0451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36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354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577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55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513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548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332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7016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10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0015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0048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34055-48E3-4687-8172-6B470090D838}" type="datetimeFigureOut">
              <a:rPr lang="es-ES" smtClean="0"/>
              <a:t>02/07/2020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9BA7A-3AB7-47FA-AB63-BE83157A6D8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128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8669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Ante la realidad … cambiar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dirty="0" smtClean="0"/>
              <a:t>No </a:t>
            </a:r>
            <a:r>
              <a:rPr lang="es-ES" dirty="0"/>
              <a:t>fue bonito. </a:t>
            </a:r>
            <a:endParaRPr lang="es-ES" dirty="0" smtClean="0"/>
          </a:p>
          <a:p>
            <a:r>
              <a:rPr lang="es-ES" dirty="0" smtClean="0"/>
              <a:t>Sabía </a:t>
            </a:r>
            <a:r>
              <a:rPr lang="es-ES" dirty="0"/>
              <a:t>que necesitaba diseñar mis sitios de manera diferente, pero ¿qué tenía que hacer exactamente? </a:t>
            </a:r>
            <a:endParaRPr lang="es-ES" dirty="0" smtClean="0"/>
          </a:p>
          <a:p>
            <a:r>
              <a:rPr lang="es-ES" dirty="0" smtClean="0"/>
              <a:t>Resulta </a:t>
            </a:r>
            <a:r>
              <a:rPr lang="es-ES" dirty="0"/>
              <a:t>que la accesibilidad no se trata tanto de lo que haces, sino de cómo lo haces. Lo que realmente necesitaba era información sobre qué significa ser accesible y cómo pensar desde la perspectiva de muchos tipos de usuarios.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082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Ante la realidad … cambiar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b="1" dirty="0" smtClean="0"/>
              <a:t>La </a:t>
            </a:r>
            <a:r>
              <a:rPr lang="es-ES" b="1" dirty="0"/>
              <a:t>accesibilidad para la web consiste en diseñar contenido al que pueda acceder el mayor número de usuarios posible</a:t>
            </a:r>
            <a:r>
              <a:rPr lang="es-ES" dirty="0"/>
              <a:t>. </a:t>
            </a:r>
            <a:endParaRPr lang="es-ES" dirty="0" smtClean="0"/>
          </a:p>
          <a:p>
            <a:r>
              <a:rPr lang="es-ES" dirty="0" smtClean="0"/>
              <a:t>Hay </a:t>
            </a:r>
            <a:r>
              <a:rPr lang="es-ES" dirty="0"/>
              <a:t>muchas formas de ser accesible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471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Ante la realidad … cambiar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Se </a:t>
            </a:r>
            <a:r>
              <a:rPr lang="es-ES" dirty="0"/>
              <a:t>puede acceder al contenido desde una variedad de plataformas de hardware o navegadores. </a:t>
            </a:r>
            <a:endParaRPr lang="es-ES" dirty="0" smtClean="0"/>
          </a:p>
          <a:p>
            <a:r>
              <a:rPr lang="es-ES" dirty="0" smtClean="0"/>
              <a:t>La </a:t>
            </a:r>
            <a:r>
              <a:rPr lang="es-ES" dirty="0"/>
              <a:t>accesibilidad también puede ser en términos de qué tecnologías se supone que están disponibles para el usuario: menos es más.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97509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Ante la realidad … cambiar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Finalmente</a:t>
            </a:r>
            <a:r>
              <a:rPr lang="es-ES" dirty="0"/>
              <a:t>, y lo más importante para nosotros, ya que será el enfoque principal de este </a:t>
            </a:r>
            <a:r>
              <a:rPr lang="es-ES" dirty="0" smtClean="0"/>
              <a:t>tema, </a:t>
            </a:r>
            <a:r>
              <a:rPr lang="es-ES" dirty="0"/>
              <a:t>el contenido puede ser accesible para usuarios con discapacidades. </a:t>
            </a:r>
            <a:endParaRPr lang="es-ES" dirty="0" smtClean="0"/>
          </a:p>
          <a:p>
            <a:r>
              <a:rPr lang="es-ES" dirty="0" smtClean="0"/>
              <a:t>Este </a:t>
            </a:r>
            <a:r>
              <a:rPr lang="es-ES" dirty="0"/>
              <a:t>tipo de accesibilidad significa adaptar nuestro contenido para que sea útil para personas con una amplia gama de habilidades físicas, mentales y sensoriales.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63198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Ante la realidad … cambiar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En </a:t>
            </a:r>
            <a:r>
              <a:rPr lang="es-ES" dirty="0"/>
              <a:t>cuanto a los otros tipos de accesibilidad, obtendremos lo mejor de ambos mundos.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contenido que se hace accesible para los usuarios con discapacidades generalmente también está en camino de estar listo para múltiples plataformas y navegadores.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815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s-PE" sz="2800" dirty="0"/>
              <a:t>considerar todos los segmentos de su </a:t>
            </a:r>
            <a:r>
              <a:rPr lang="es-PE" sz="2800" dirty="0" smtClean="0"/>
              <a:t>audiencia …</a:t>
            </a:r>
            <a:endParaRPr lang="es-ES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lvl="0"/>
            <a:r>
              <a:rPr lang="es-PE" dirty="0"/>
              <a:t>¿Puede un usuario daltónico hacer un buen uso de su sitio? </a:t>
            </a:r>
            <a:endParaRPr lang="es-ES" dirty="0"/>
          </a:p>
          <a:p>
            <a:endParaRPr lang="es-E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89" y="0"/>
            <a:ext cx="609682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1292796" y="3764235"/>
            <a:ext cx="6912768" cy="138499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s-ES" sz="2800" dirty="0"/>
              <a:t>Si ves el 42, tienes una visión normal.</a:t>
            </a:r>
          </a:p>
          <a:p>
            <a:r>
              <a:rPr lang="es-ES" sz="2800" dirty="0"/>
              <a:t>Si sólo ves el 2, tienes ceguera al color rojo.</a:t>
            </a:r>
          </a:p>
          <a:p>
            <a:r>
              <a:rPr lang="es-ES" sz="2800" dirty="0"/>
              <a:t>Si sólo ves el 4, tienes ceguera al verde.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23964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45" b="93399" l="17091" r="863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-257100"/>
            <a:ext cx="7262421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1331640" y="3939902"/>
            <a:ext cx="6696744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sz="2800" dirty="0"/>
              <a:t>Si ves el 73, tienes una visión normal.</a:t>
            </a:r>
            <a:br>
              <a:rPr lang="es-ES" sz="2800" dirty="0"/>
            </a:br>
            <a:r>
              <a:rPr lang="es-ES" sz="2800" dirty="0"/>
              <a:t>Si no ves ningún número eres daltónico</a:t>
            </a:r>
            <a:r>
              <a:rPr lang="es-ES" sz="2800" dirty="0" smtClean="0"/>
              <a:t>.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186989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17" b="91038" l="16545" r="852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-259343"/>
            <a:ext cx="7344816" cy="566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0" y="3775263"/>
            <a:ext cx="8964488" cy="138499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ES" sz="2800" dirty="0"/>
              <a:t>Si ves el 74 tienes una visión de color normal.</a:t>
            </a:r>
            <a:br>
              <a:rPr lang="es-ES" sz="2800" dirty="0"/>
            </a:br>
            <a:r>
              <a:rPr lang="es-ES" sz="2800" dirty="0"/>
              <a:t>Si ves un 21 tienes ceguera al verde.</a:t>
            </a:r>
            <a:br>
              <a:rPr lang="es-ES" sz="2800" dirty="0"/>
            </a:br>
            <a:r>
              <a:rPr lang="es-ES" sz="2800" dirty="0"/>
              <a:t>Si no ves ningún número eres completamente daltónico</a:t>
            </a:r>
            <a:r>
              <a:rPr lang="es-ES" sz="2800" dirty="0" smtClean="0"/>
              <a:t>.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36116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0" b="85845" l="14182" r="834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-81350"/>
            <a:ext cx="7562155" cy="602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07504" y="4155926"/>
            <a:ext cx="903649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dirty="0"/>
              <a:t>Si ves el 26 tienes visión normal.</a:t>
            </a:r>
            <a:br>
              <a:rPr lang="es-ES" sz="1600" dirty="0"/>
            </a:br>
            <a:r>
              <a:rPr lang="es-ES" sz="1600" dirty="0"/>
              <a:t>Si eres daltónico al rojo aparecerá un 6; si eres ligeramente daltónico al rojo verás un 2 pero de forma débil.</a:t>
            </a:r>
            <a:br>
              <a:rPr lang="es-ES" sz="1600" dirty="0"/>
            </a:br>
            <a:r>
              <a:rPr lang="es-ES" sz="1600" dirty="0"/>
              <a:t>Si en cambio eres daltónico al verde verás un 2. Si eres ligeramente daltónico al verde verás un 6 débil.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122990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24" b="98667" l="768" r="980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71438"/>
            <a:ext cx="496252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 redondeado"/>
          <p:cNvSpPr/>
          <p:nvPr/>
        </p:nvSpPr>
        <p:spPr>
          <a:xfrm>
            <a:off x="899592" y="4083918"/>
            <a:ext cx="7704856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/>
              <a:t>Si tienes visión normal verás un 12, pero si no, tu problema puede ser otro, pero definitivamente no tienes daltonismo.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6016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532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s-PE" sz="2800" dirty="0"/>
              <a:t>considerar todos los segmentos de su </a:t>
            </a:r>
            <a:r>
              <a:rPr lang="es-PE" sz="2800" dirty="0" smtClean="0"/>
              <a:t>audiencia …</a:t>
            </a:r>
            <a:endParaRPr lang="es-ES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lvl="0"/>
            <a:r>
              <a:rPr lang="es-PE" dirty="0" smtClean="0"/>
              <a:t>¿</a:t>
            </a:r>
            <a:r>
              <a:rPr lang="es-PE" dirty="0"/>
              <a:t>Qué tal alguien ciego?</a:t>
            </a:r>
            <a:endParaRPr lang="es-ES" dirty="0"/>
          </a:p>
          <a:p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14274"/>
            <a:ext cx="2700139" cy="405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73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s-PE" sz="2800" dirty="0"/>
              <a:t>considerar todos los segmentos de su </a:t>
            </a:r>
            <a:r>
              <a:rPr lang="es-PE" sz="2800" dirty="0" smtClean="0"/>
              <a:t>audiencia …</a:t>
            </a:r>
            <a:endParaRPr lang="es-ES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3322712" cy="3394472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lvl="0"/>
            <a:r>
              <a:rPr lang="es-PE" dirty="0" smtClean="0"/>
              <a:t>¿</a:t>
            </a:r>
            <a:r>
              <a:rPr lang="es-PE" dirty="0"/>
              <a:t>Qué pasa con alguien que no puede usar físicamente un mouse? </a:t>
            </a:r>
            <a:endParaRPr lang="es-ES" dirty="0"/>
          </a:p>
          <a:p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203598"/>
            <a:ext cx="507974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s-PE" sz="2800" dirty="0"/>
              <a:t>considerar todos los segmentos de su </a:t>
            </a:r>
            <a:r>
              <a:rPr lang="es-PE" sz="2800" dirty="0" smtClean="0"/>
              <a:t>audiencia …</a:t>
            </a:r>
            <a:endParaRPr lang="es-ES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lvl="0"/>
            <a:r>
              <a:rPr lang="es-PE" dirty="0" smtClean="0"/>
              <a:t>¿</a:t>
            </a:r>
            <a:r>
              <a:rPr lang="es-PE" dirty="0"/>
              <a:t>Sus enlaces en su nube de etiquetas están demasiado juntos, lo que dificulta la navegación de alguien con habilidades motoras deterioradas</a:t>
            </a:r>
            <a:r>
              <a:rPr lang="es-PE" dirty="0" smtClean="0"/>
              <a:t>?</a:t>
            </a:r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67" y="0"/>
            <a:ext cx="6822466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09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s-PE" sz="2800" dirty="0"/>
              <a:t>considerar todos los segmentos de su </a:t>
            </a:r>
            <a:r>
              <a:rPr lang="es-PE" sz="2800" dirty="0" smtClean="0"/>
              <a:t>audiencia</a:t>
            </a:r>
            <a:endParaRPr lang="es-ES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PE" dirty="0"/>
              <a:t>¿Y qué hay de las personas con conexiones lentas a Internet? </a:t>
            </a:r>
            <a:endParaRPr lang="es-ES" dirty="0"/>
          </a:p>
          <a:p>
            <a:pPr lvl="1"/>
            <a:r>
              <a:rPr lang="es-PE" dirty="0" smtClean="0"/>
              <a:t>¿</a:t>
            </a:r>
            <a:r>
              <a:rPr lang="es-PE" dirty="0"/>
              <a:t>Sus páginas aún se cargan rápidamente para ellos? </a:t>
            </a:r>
            <a:endParaRPr lang="es-ES" dirty="0"/>
          </a:p>
          <a:p>
            <a:pPr lvl="0"/>
            <a:r>
              <a:rPr lang="es-PE" dirty="0"/>
              <a:t>¿Cómo funciona su sitio en un dispositivo móvil, como un teléfono celular?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281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" dirty="0" smtClean="0"/>
              <a:t>Indiferencia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s-PE" dirty="0"/>
              <a:t>Los términos accesibilidad y usabilidad son a menudo ajenos a los desarrolladores de aplicaciones. </a:t>
            </a:r>
            <a:endParaRPr lang="es-PE" dirty="0" smtClean="0"/>
          </a:p>
          <a:p>
            <a:r>
              <a:rPr lang="es-PE" dirty="0" smtClean="0"/>
              <a:t>Es </a:t>
            </a:r>
            <a:r>
              <a:rPr lang="es-PE" dirty="0"/>
              <a:t>un tema que, hasta hace poco, no había sido popular. </a:t>
            </a:r>
            <a:endParaRPr lang="es-PE" dirty="0" smtClean="0"/>
          </a:p>
          <a:p>
            <a:r>
              <a:rPr lang="es-PE" dirty="0" smtClean="0"/>
              <a:t>Lo siguiente </a:t>
            </a:r>
            <a:r>
              <a:rPr lang="es-PE" dirty="0"/>
              <a:t>lo hará consciente de los diversos tipos de problemas que puede encontrar con diferentes tipos de usuarios, y le mostrará formas de mejorar su sitio para todos.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716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uiExpand="1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7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b="1" dirty="0"/>
              <a:t>¿Qué significa la accesibilidad para usted</a:t>
            </a:r>
            <a:r>
              <a:rPr lang="es-ES" sz="3200" b="1" dirty="0" smtClean="0"/>
              <a:t>? ..-.</a:t>
            </a:r>
            <a:endParaRPr lang="es-ES" sz="32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PE" dirty="0" smtClean="0"/>
              <a:t>Cada </a:t>
            </a:r>
            <a:r>
              <a:rPr lang="es-PE" dirty="0"/>
              <a:t>vez que hablo con los desarrolladores web, me gusta preguntarles qué piensan cuando escuchan el término accesibilidad. </a:t>
            </a:r>
            <a:endParaRPr lang="es-PE" dirty="0" smtClean="0"/>
          </a:p>
          <a:p>
            <a:r>
              <a:rPr lang="es-PE" dirty="0" smtClean="0"/>
              <a:t>Las </a:t>
            </a:r>
            <a:r>
              <a:rPr lang="es-PE" dirty="0"/>
              <a:t>diferentes respuestas a esta pregunta me parecen bastante interesantes. </a:t>
            </a:r>
            <a:endParaRPr lang="es-PE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03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b="1" dirty="0"/>
              <a:t>¿Qué significa la accesibilidad para usted</a:t>
            </a:r>
            <a:r>
              <a:rPr lang="es-ES" sz="3200" b="1" dirty="0" smtClean="0"/>
              <a:t>? ..-.</a:t>
            </a:r>
            <a:endParaRPr lang="es-ES" sz="32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s-PE" dirty="0" smtClean="0"/>
              <a:t>Algunas </a:t>
            </a:r>
            <a:r>
              <a:rPr lang="es-PE" dirty="0"/>
              <a:t>personas no tienen idea de lo que esto significa en absoluto, y otras piensan que </a:t>
            </a:r>
            <a:r>
              <a:rPr lang="es-PE" b="1" i="1" dirty="0">
                <a:solidFill>
                  <a:srgbClr val="FF000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solo se aplica al acceso para discapacitados.</a:t>
            </a:r>
            <a:endParaRPr lang="es-ES" b="1" i="1" dirty="0">
              <a:solidFill>
                <a:srgbClr val="FF0000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s-PE" sz="4400" b="1" i="1" dirty="0">
                <a:solidFill>
                  <a:srgbClr val="00206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La accesibilidad es mucho más que eso: se trata del acceso en general</a:t>
            </a:r>
            <a:r>
              <a:rPr lang="es-PE" sz="4400" dirty="0"/>
              <a:t>.</a:t>
            </a:r>
            <a:endParaRPr lang="es-ES" sz="4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13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b="1" dirty="0"/>
              <a:t>¿Qué significa la accesibilidad para usted</a:t>
            </a:r>
            <a:r>
              <a:rPr lang="es-ES" sz="3200" b="1" dirty="0" smtClean="0"/>
              <a:t>? ..-.</a:t>
            </a:r>
            <a:endParaRPr lang="es-ES" sz="32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PE" sz="4000" dirty="0"/>
              <a:t>Debe considerar que una aplicación o </a:t>
            </a:r>
            <a:r>
              <a:rPr lang="es-PE" sz="4000" dirty="0">
                <a:solidFill>
                  <a:srgbClr val="00B0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sitio web es accesible si cualquier usuario puede verla y utilizarla mediante cualquier posible interacción con los medios</a:t>
            </a:r>
            <a:r>
              <a:rPr lang="es-PE" sz="4000" dirty="0"/>
              <a:t>. </a:t>
            </a:r>
            <a:endParaRPr lang="es-PE" sz="4000" dirty="0" smtClean="0"/>
          </a:p>
          <a:p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52252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b="1" dirty="0"/>
              <a:t>¿Qué significa la accesibilidad para usted</a:t>
            </a:r>
            <a:r>
              <a:rPr lang="es-ES" sz="3200" b="1" dirty="0" smtClean="0"/>
              <a:t>? ..-.</a:t>
            </a:r>
            <a:endParaRPr lang="es-ES" sz="32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s-PE" dirty="0" smtClean="0"/>
              <a:t>Esto </a:t>
            </a:r>
            <a:r>
              <a:rPr lang="es-PE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incluye tecnologías de asistencia</a:t>
            </a:r>
            <a:r>
              <a:rPr lang="es-PE" dirty="0"/>
              <a:t>, pero también usuarios que son iguales en todas estas plataformas, pero debe ser lo </a:t>
            </a:r>
            <a:r>
              <a:rPr lang="es-PE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suficientemente utilizable como para que los usuarios puedan alcanzar sus objetivos</a:t>
            </a:r>
            <a:r>
              <a:rPr lang="es-PE" dirty="0"/>
              <a:t>, ya sea encontrar información, leer documentos o comprar productos.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0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73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b="1" dirty="0"/>
              <a:t>¿Qué significa la accesibilidad para usted</a:t>
            </a:r>
            <a:r>
              <a:rPr lang="es-ES" sz="3200" b="1" dirty="0" smtClean="0"/>
              <a:t>? ..-.</a:t>
            </a:r>
            <a:endParaRPr lang="es-ES" sz="32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s-PE" sz="3900" b="1" i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Si su sitio funciona solo cuando JavaScript está habilitado, </a:t>
            </a:r>
            <a:r>
              <a:rPr lang="es-PE" sz="3900" b="1" i="1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entonces no es accesible</a:t>
            </a:r>
            <a:r>
              <a:rPr lang="es-PE" b="1" i="1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.</a:t>
            </a:r>
            <a:endParaRPr lang="es-ES" dirty="0"/>
          </a:p>
          <a:p>
            <a:r>
              <a:rPr lang="es-PE" dirty="0"/>
              <a:t>No todos los dispositivos admiten JavaScript, no todos los usuarios lo habilitan, y no todos los navegadores manejan JavaScript de la misma manera</a:t>
            </a:r>
            <a:r>
              <a:rPr lang="es-PE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67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b="1" dirty="0"/>
              <a:t>¿Qué significa la accesibilidad para usted</a:t>
            </a:r>
            <a:r>
              <a:rPr lang="es-ES" sz="3200" b="1" dirty="0" smtClean="0"/>
              <a:t>? ..-.</a:t>
            </a:r>
            <a:endParaRPr lang="es-ES" sz="32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2500"/>
          </a:bodyPr>
          <a:lstStyle/>
          <a:p>
            <a:r>
              <a:rPr lang="es-PE" b="1" i="1" dirty="0" smtClean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Si </a:t>
            </a:r>
            <a:r>
              <a:rPr lang="es-PE" b="1" i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su sitio requiere que sus usuarios tengan instalado Flash para funcionar</a:t>
            </a:r>
            <a:r>
              <a:rPr lang="es-PE" dirty="0"/>
              <a:t>, </a:t>
            </a:r>
            <a:r>
              <a:rPr lang="es-PE" b="1" i="1" dirty="0"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no es accesible</a:t>
            </a:r>
            <a:r>
              <a:rPr lang="es-PE" dirty="0"/>
              <a:t>, no importa cuán impresionantes puedan ser las animaciones en el menú. </a:t>
            </a:r>
            <a:endParaRPr lang="es-PE" dirty="0" smtClean="0"/>
          </a:p>
          <a:p>
            <a:r>
              <a:rPr lang="es-PE" dirty="0" smtClean="0"/>
              <a:t>Si </a:t>
            </a:r>
            <a:r>
              <a:rPr lang="es-PE" dirty="0"/>
              <a:t>los usuarios no pueden hacer clic en esos elementos del menú porque sus </a:t>
            </a:r>
            <a:r>
              <a:rPr lang="es-PE" dirty="0" err="1"/>
              <a:t>iPhones</a:t>
            </a:r>
            <a:r>
              <a:rPr lang="es-PE" dirty="0"/>
              <a:t> no vienen con Flash, ha perdido clientes potenciales.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895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b="1" dirty="0"/>
              <a:t>¿Qué significa la accesibilidad para usted</a:t>
            </a:r>
            <a:r>
              <a:rPr lang="es-ES" sz="3200" b="1" dirty="0" smtClean="0"/>
              <a:t>? ..-.</a:t>
            </a:r>
            <a:endParaRPr lang="es-ES" sz="32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PE" b="1" i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Si </a:t>
            </a:r>
            <a:r>
              <a:rPr lang="es-PE" b="1" i="1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su sitio tiene tantos gráficos que no puede ser utilizado por alguien con una conexión lenta</a:t>
            </a:r>
            <a:r>
              <a:rPr lang="es-PE" dirty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s-PE" dirty="0"/>
              <a:t>a Internet (sí, todavía existen), entonces su sitio no es accesible.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32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b="1" dirty="0"/>
              <a:t>¿Qué significa la accesibilidad para usted</a:t>
            </a:r>
            <a:r>
              <a:rPr lang="es-ES" sz="3200" b="1" dirty="0" smtClean="0"/>
              <a:t>? ..-.</a:t>
            </a:r>
            <a:endParaRPr lang="es-ES" sz="32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PE" dirty="0"/>
              <a:t>Si eres como muchos programadores, tu primera reacción es probablemente que necesites poder usar cosas como Flash y JavaScript para que tus sitios sean atractivos, utilizables y competitivos. </a:t>
            </a: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14711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b="1" dirty="0"/>
              <a:t>¿Qué significa la accesibilidad para usted</a:t>
            </a:r>
            <a:r>
              <a:rPr lang="es-ES" sz="3200" b="1" dirty="0" smtClean="0"/>
              <a:t>? ..-.</a:t>
            </a:r>
            <a:endParaRPr lang="es-ES" sz="32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PE" dirty="0" smtClean="0"/>
              <a:t>Ese </a:t>
            </a:r>
            <a:r>
              <a:rPr lang="es-PE" dirty="0"/>
              <a:t>es un argumento válido; </a:t>
            </a:r>
            <a:r>
              <a:rPr lang="es-PE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Gmail</a:t>
            </a:r>
            <a:r>
              <a:rPr lang="es-PE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sin Ajax es mucho más difícil de usar que su contraparte robusta</a:t>
            </a:r>
            <a:r>
              <a:rPr lang="es-PE" dirty="0"/>
              <a:t>.</a:t>
            </a:r>
            <a:endParaRPr lang="es-ES" dirty="0"/>
          </a:p>
          <a:p>
            <a:pPr lvl="1"/>
            <a:r>
              <a:rPr lang="es-PE" dirty="0"/>
              <a:t>Pero </a:t>
            </a:r>
            <a:r>
              <a:rPr lang="es-PE" dirty="0" err="1"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Gmail</a:t>
            </a:r>
            <a:r>
              <a:rPr lang="es-PE" dirty="0"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funciona sin Ajax</a:t>
            </a:r>
            <a:r>
              <a:rPr lang="es-PE" dirty="0"/>
              <a:t>; simplemente no es tan funcional. </a:t>
            </a: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117771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b="1" dirty="0"/>
              <a:t>¿Qué significa la accesibilidad para usted</a:t>
            </a:r>
            <a:r>
              <a:rPr lang="es-ES" sz="3200" b="1" dirty="0" smtClean="0"/>
              <a:t>? ..-.</a:t>
            </a:r>
            <a:endParaRPr lang="es-ES" sz="32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PE" dirty="0" smtClean="0"/>
              <a:t>En </a:t>
            </a:r>
            <a:r>
              <a:rPr lang="es-PE" dirty="0"/>
              <a:t>lugar de hacer que su servicio no esté disponible, Google ha implementado algo que funciona lo suficientemente bien como para ser funcional y útil, incluso si es más engorroso que la versión normal.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554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b="1" dirty="0"/>
              <a:t>¿Qué significa la accesibilidad para usted</a:t>
            </a:r>
            <a:r>
              <a:rPr lang="es-ES" sz="3200" b="1" dirty="0" smtClean="0"/>
              <a:t>? ..-.</a:t>
            </a:r>
            <a:endParaRPr lang="es-ES" sz="3200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PE" dirty="0" smtClean="0"/>
              <a:t>Su </a:t>
            </a:r>
            <a:r>
              <a:rPr lang="es-PE" dirty="0"/>
              <a:t>sitio debe ser legible y funcional para todos. </a:t>
            </a:r>
            <a:endParaRPr lang="es-PE" dirty="0" smtClean="0"/>
          </a:p>
          <a:p>
            <a:r>
              <a:rPr lang="es-PE" dirty="0" smtClean="0"/>
              <a:t>No </a:t>
            </a:r>
            <a:r>
              <a:rPr lang="es-PE" dirty="0"/>
              <a:t>tiene que verse tan bien ni funcionar tan hábilmente, pero sí </a:t>
            </a:r>
            <a:r>
              <a:rPr lang="es-PE" b="1" dirty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69850" dist="43180" dir="5400000" sx="0" sy="0">
                    <a:srgbClr val="000000">
                      <a:alpha val="65000"/>
                    </a:srgbClr>
                  </a:outerShdw>
                </a:effectLst>
              </a:rPr>
              <a:t>debe permitir que las personas completen sus tareas</a:t>
            </a:r>
            <a:r>
              <a:rPr lang="es-PE" dirty="0"/>
              <a:t>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754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PE" sz="3200" dirty="0"/>
              <a:t>Problemas básicos de accesibilidad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09607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PE" sz="3200" dirty="0"/>
              <a:t>Problemas básicos de </a:t>
            </a:r>
            <a:r>
              <a:rPr lang="es-PE" sz="3200" dirty="0" smtClean="0"/>
              <a:t>accesibilidad …</a:t>
            </a:r>
            <a:endParaRPr lang="es-ES" sz="3200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b="1" dirty="0"/>
              <a:t>Personas </a:t>
            </a:r>
            <a:r>
              <a:rPr lang="es-ES" b="1" dirty="0" smtClean="0"/>
              <a:t>ciegas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53420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" y="0"/>
            <a:ext cx="2510203" cy="291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56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PE" sz="3200" dirty="0"/>
              <a:t>Problemas básicos de </a:t>
            </a:r>
            <a:r>
              <a:rPr lang="es-PE" sz="3200" dirty="0" smtClean="0"/>
              <a:t>accesibilidad/Ciegos …</a:t>
            </a:r>
            <a:endParaRPr lang="es-ES" sz="3200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s-PE" dirty="0"/>
              <a:t>Los usuarios que son completamente ciegos a menudo confían en un software llamado </a:t>
            </a:r>
            <a:r>
              <a:rPr lang="es-PE" b="1" i="1" dirty="0"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lectores de pantalla</a:t>
            </a:r>
            <a:r>
              <a:rPr lang="es-PE" dirty="0"/>
              <a:t> (</a:t>
            </a:r>
            <a:r>
              <a:rPr lang="es-PE" dirty="0" err="1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screen</a:t>
            </a:r>
            <a:r>
              <a:rPr lang="es-PE" dirty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s-PE" dirty="0" err="1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readers</a:t>
            </a:r>
            <a:r>
              <a:rPr lang="es-PE" dirty="0"/>
              <a:t>), un software especial que usa una voz computarizada para leer el texto de la página a un usuario. </a:t>
            </a:r>
            <a:endParaRPr lang="es-PE" dirty="0" smtClean="0"/>
          </a:p>
          <a:p>
            <a:r>
              <a:rPr lang="es-PE" dirty="0" smtClean="0"/>
              <a:t>Hay </a:t>
            </a:r>
            <a:r>
              <a:rPr lang="es-PE" dirty="0"/>
              <a:t>varios paquetes de software de lectura de pantalla disponibles, incluido el popular </a:t>
            </a:r>
            <a:r>
              <a:rPr lang="es-PE" b="1" i="1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JAWS</a:t>
            </a:r>
            <a:r>
              <a:rPr lang="es-PE" dirty="0"/>
              <a:t>, pero todos tienen sus puntos fuertes y débiles cuando se trata de lo que admiten.</a:t>
            </a:r>
            <a:endParaRPr lang="es-ES" dirty="0"/>
          </a:p>
          <a:p>
            <a:endParaRPr lang="es-ES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7098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>
          <a:solidFill>
            <a:srgbClr val="92D050"/>
          </a:solidFill>
        </p:spPr>
        <p:txBody>
          <a:bodyPr>
            <a:noAutofit/>
          </a:bodyPr>
          <a:lstStyle/>
          <a:p>
            <a:r>
              <a:rPr lang="es-PE" sz="3200" dirty="0"/>
              <a:t>Problemas básicos de </a:t>
            </a:r>
            <a:r>
              <a:rPr lang="es-PE" sz="3200" dirty="0" smtClean="0"/>
              <a:t>accesibilidad/Ciegos …</a:t>
            </a:r>
            <a:endParaRPr lang="es-ES" sz="3200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s-ES" b="1" i="1" dirty="0" err="1"/>
              <a:t>Screencasts</a:t>
            </a:r>
            <a:r>
              <a:rPr lang="es-ES" b="1" i="1" dirty="0"/>
              <a:t>, videos y </a:t>
            </a:r>
            <a:r>
              <a:rPr lang="es-ES" b="1" i="1" dirty="0" smtClean="0"/>
              <a:t>tours</a:t>
            </a:r>
            <a:endParaRPr lang="es-ES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848796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Autofit/>
          </a:bodyPr>
          <a:lstStyle/>
          <a:p>
            <a:r>
              <a:rPr lang="es-PE" sz="2400" dirty="0"/>
              <a:t>Problemas básicos de </a:t>
            </a:r>
            <a:r>
              <a:rPr lang="es-PE" sz="2400" dirty="0" smtClean="0"/>
              <a:t>accesibilidad/Ciegos</a:t>
            </a:r>
            <a:br>
              <a:rPr lang="es-PE" sz="2400" dirty="0" smtClean="0"/>
            </a:br>
            <a:r>
              <a:rPr lang="es-ES" sz="2400" b="1" i="1" dirty="0" err="1" smtClean="0"/>
              <a:t>Screencasts</a:t>
            </a:r>
            <a:r>
              <a:rPr lang="es-ES" sz="2400" b="1" i="1" dirty="0"/>
              <a:t>, videos y </a:t>
            </a:r>
            <a:r>
              <a:rPr lang="es-ES" sz="2400" b="1" i="1" dirty="0" smtClean="0"/>
              <a:t>tours </a:t>
            </a:r>
            <a:r>
              <a:rPr lang="es-PE" sz="2400" dirty="0" smtClean="0"/>
              <a:t> …</a:t>
            </a:r>
            <a:endParaRPr lang="es-ES" sz="2400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 lnSpcReduction="10000"/>
          </a:bodyPr>
          <a:lstStyle/>
          <a:p>
            <a:r>
              <a:rPr lang="es-PE" dirty="0" smtClean="0"/>
              <a:t>Parece </a:t>
            </a:r>
            <a:r>
              <a:rPr lang="es-PE" dirty="0"/>
              <a:t>que cada sitio nuevo tiene algún tipo de recorrido, ya sea un montón de capturas de pantalla de la aplicación o un video tutorial. </a:t>
            </a:r>
            <a:endParaRPr lang="es-PE" dirty="0" smtClean="0"/>
          </a:p>
          <a:p>
            <a:r>
              <a:rPr lang="es-PE" dirty="0" smtClean="0"/>
              <a:t>Al </a:t>
            </a:r>
            <a:r>
              <a:rPr lang="es-PE" dirty="0"/>
              <a:t>diseñar </a:t>
            </a:r>
            <a:r>
              <a:rPr lang="es-PE" b="1" i="1" dirty="0"/>
              <a:t>un recorrido o un </a:t>
            </a:r>
            <a:r>
              <a:rPr lang="es-PE" b="1" i="1" dirty="0" err="1" smtClean="0"/>
              <a:t>screencast</a:t>
            </a:r>
            <a:r>
              <a:rPr lang="es-PE" b="1" i="1" dirty="0" smtClean="0"/>
              <a:t> (videografía)</a:t>
            </a:r>
            <a:r>
              <a:rPr lang="es-PE" dirty="0" smtClean="0"/>
              <a:t>, </a:t>
            </a:r>
            <a:r>
              <a:rPr lang="es-PE" dirty="0"/>
              <a:t>debe pensar qué tan útil sería ese reparto de la pantalla para un usuario ciego. </a:t>
            </a:r>
            <a:endParaRPr lang="es-PE" dirty="0" smtClean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909821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Autofit/>
          </a:bodyPr>
          <a:lstStyle/>
          <a:p>
            <a:r>
              <a:rPr lang="es-PE" sz="2400" dirty="0"/>
              <a:t>Problemas básicos de </a:t>
            </a:r>
            <a:r>
              <a:rPr lang="es-PE" sz="2400" dirty="0" smtClean="0"/>
              <a:t>accesibilidad/Ciegos</a:t>
            </a:r>
            <a:br>
              <a:rPr lang="es-PE" sz="2400" dirty="0" smtClean="0"/>
            </a:br>
            <a:r>
              <a:rPr lang="es-ES" sz="2400" b="1" i="1" dirty="0" err="1" smtClean="0"/>
              <a:t>Screencasts</a:t>
            </a:r>
            <a:r>
              <a:rPr lang="es-ES" sz="2400" b="1" i="1" dirty="0"/>
              <a:t>, videos y </a:t>
            </a:r>
            <a:r>
              <a:rPr lang="es-ES" sz="2400" b="1" i="1" dirty="0" smtClean="0"/>
              <a:t>tours </a:t>
            </a:r>
            <a:r>
              <a:rPr lang="es-PE" sz="2400" dirty="0" smtClean="0"/>
              <a:t> …</a:t>
            </a:r>
            <a:endParaRPr lang="es-ES" sz="2400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 lnSpcReduction="10000"/>
          </a:bodyPr>
          <a:lstStyle/>
          <a:p>
            <a:r>
              <a:rPr lang="es-PE" dirty="0" smtClean="0"/>
              <a:t>Cuando </a:t>
            </a:r>
            <a:r>
              <a:rPr lang="es-PE" dirty="0"/>
              <a:t>esté </a:t>
            </a:r>
            <a:r>
              <a:rPr lang="es-PE" b="1" i="1" dirty="0"/>
              <a:t>haciendo la pista de voz en off para un </a:t>
            </a:r>
            <a:r>
              <a:rPr lang="es-PE" b="1" i="1" dirty="0" err="1"/>
              <a:t>screencast</a:t>
            </a:r>
            <a:r>
              <a:rPr lang="es-PE" b="1" i="1" dirty="0"/>
              <a:t>, trátelo como lo hacen los anunciadores deportivos en los juegos televisados: describa lo que le está sucediendo al espectador</a:t>
            </a:r>
            <a:r>
              <a:rPr lang="es-PE" dirty="0"/>
              <a:t>. </a:t>
            </a:r>
            <a:endParaRPr lang="es-PE" dirty="0" smtClean="0"/>
          </a:p>
          <a:p>
            <a:r>
              <a:rPr lang="es-PE" dirty="0" smtClean="0"/>
              <a:t>No </a:t>
            </a:r>
            <a:r>
              <a:rPr lang="es-PE" dirty="0"/>
              <a:t>solo diga "haga clic aquí"; diga "seleccione el enlace Nueva receta". </a:t>
            </a:r>
            <a:endParaRPr lang="es-PE" dirty="0" smtClean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68708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Autofit/>
          </a:bodyPr>
          <a:lstStyle/>
          <a:p>
            <a:r>
              <a:rPr lang="es-PE" sz="2400" dirty="0"/>
              <a:t>Problemas básicos de </a:t>
            </a:r>
            <a:r>
              <a:rPr lang="es-PE" sz="2400" dirty="0" smtClean="0"/>
              <a:t>accesibilidad/Ciegos</a:t>
            </a:r>
            <a:br>
              <a:rPr lang="es-PE" sz="2400" dirty="0" smtClean="0"/>
            </a:br>
            <a:r>
              <a:rPr lang="es-ES" sz="2400" b="1" i="1" dirty="0" err="1" smtClean="0"/>
              <a:t>Screencasts</a:t>
            </a:r>
            <a:r>
              <a:rPr lang="es-ES" sz="2400" b="1" i="1" dirty="0"/>
              <a:t>, videos y </a:t>
            </a:r>
            <a:r>
              <a:rPr lang="es-ES" sz="2400" b="1" i="1" dirty="0" smtClean="0"/>
              <a:t>tours </a:t>
            </a:r>
            <a:endParaRPr lang="es-ES" sz="2400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s-PE" dirty="0" smtClean="0"/>
              <a:t>Una </a:t>
            </a:r>
            <a:r>
              <a:rPr lang="es-PE" dirty="0"/>
              <a:t>pequeña descripción es muy útil, incluso para los usuarios videntes.</a:t>
            </a:r>
            <a:endParaRPr lang="es-ES" dirty="0"/>
          </a:p>
          <a:p>
            <a:r>
              <a:rPr lang="es-PE" dirty="0"/>
              <a:t>La misma regla se aplica a las imágenes de su recorrido. </a:t>
            </a:r>
            <a:endParaRPr lang="es-PE" dirty="0" smtClean="0"/>
          </a:p>
          <a:p>
            <a:r>
              <a:rPr lang="es-PE" dirty="0" smtClean="0"/>
              <a:t>Sea </a:t>
            </a:r>
            <a:r>
              <a:rPr lang="es-PE" dirty="0"/>
              <a:t>descriptivo en sus subtítulos y hará felices a muchos usuarios.</a:t>
            </a:r>
            <a:endParaRPr lang="es-ES" dirty="0"/>
          </a:p>
          <a:p>
            <a:endParaRPr lang="es-ES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710144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PE" sz="2400" dirty="0"/>
              <a:t>Problemas básicos de </a:t>
            </a:r>
            <a:r>
              <a:rPr lang="es-PE" sz="2400" dirty="0" smtClean="0"/>
              <a:t>accesibilidad/Ciegos</a:t>
            </a:r>
            <a:br>
              <a:rPr lang="es-PE" sz="2400" dirty="0" smtClean="0"/>
            </a:br>
            <a:endParaRPr lang="es-ES" sz="2400" dirty="0"/>
          </a:p>
        </p:txBody>
      </p:sp>
      <p:sp>
        <p:nvSpPr>
          <p:cNvPr id="5" name="4 Subtítulo"/>
          <p:cNvSpPr>
            <a:spLocks noGrp="1"/>
          </p:cNvSpPr>
          <p:nvPr>
            <p:ph type="subTitle"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" b="1" i="1" dirty="0"/>
              <a:t>Color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6849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PE" sz="2400" dirty="0"/>
              <a:t>Problemas básicos de </a:t>
            </a:r>
            <a:r>
              <a:rPr lang="es-PE" sz="2400" dirty="0" smtClean="0"/>
              <a:t>accesibilidad/Ciegos</a:t>
            </a:r>
            <a:br>
              <a:rPr lang="es-PE" sz="2400" dirty="0" smtClean="0"/>
            </a:br>
            <a:r>
              <a:rPr lang="es-ES" sz="2400" b="1" i="1" dirty="0" smtClean="0"/>
              <a:t>Color …</a:t>
            </a:r>
            <a:endParaRPr lang="es-ES" sz="2400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PE" dirty="0"/>
              <a:t>Si sus usuarios no pueden ver, obviamente no notarán el color que utilizó en su sitio web. </a:t>
            </a:r>
            <a:endParaRPr lang="es-PE" dirty="0" smtClean="0"/>
          </a:p>
          <a:p>
            <a:r>
              <a:rPr lang="es-PE" dirty="0" smtClean="0"/>
              <a:t>Pasamos </a:t>
            </a:r>
            <a:r>
              <a:rPr lang="es-PE" dirty="0"/>
              <a:t>un capítulo sobre el color en este libro y hablamos sobre las formas en que puede usar el color para provocar emoción en sus usuarios. </a:t>
            </a: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1366680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PE" sz="2400" dirty="0"/>
              <a:t>Problemas básicos de </a:t>
            </a:r>
            <a:r>
              <a:rPr lang="es-PE" sz="2400" dirty="0" smtClean="0"/>
              <a:t>accesibilidad/Ciegos</a:t>
            </a:r>
            <a:br>
              <a:rPr lang="es-PE" sz="2400" dirty="0" smtClean="0"/>
            </a:br>
            <a:r>
              <a:rPr lang="es-ES" sz="2400" b="1" i="1" dirty="0" smtClean="0"/>
              <a:t>Color …</a:t>
            </a:r>
            <a:endParaRPr lang="es-ES" sz="2400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PE" dirty="0" smtClean="0"/>
              <a:t>Desafortunadamente</a:t>
            </a:r>
            <a:r>
              <a:rPr lang="es-PE" dirty="0"/>
              <a:t>, nada de eso se aplica cuando se trata con usuarios ciegos, por lo que debe asegurarse de encontrar otras formas que no sea transmitirles información importante. </a:t>
            </a: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2666839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PE" sz="2400" dirty="0"/>
              <a:t>Problemas básicos de </a:t>
            </a:r>
            <a:r>
              <a:rPr lang="es-PE" sz="2400" dirty="0" smtClean="0"/>
              <a:t>accesibilidad/Ciegos</a:t>
            </a:r>
            <a:br>
              <a:rPr lang="es-PE" sz="2400" dirty="0" smtClean="0"/>
            </a:br>
            <a:r>
              <a:rPr lang="es-ES" sz="2400" b="1" i="1" dirty="0" smtClean="0"/>
              <a:t>Color</a:t>
            </a:r>
            <a:endParaRPr lang="es-ES" sz="2400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PE" dirty="0" smtClean="0"/>
              <a:t>Por </a:t>
            </a:r>
            <a:r>
              <a:rPr lang="es-PE" dirty="0"/>
              <a:t>ejemplo, si usa color para </a:t>
            </a:r>
            <a:r>
              <a:rPr lang="es-PE" b="1" i="1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denotar un error </a:t>
            </a:r>
            <a:r>
              <a:rPr lang="es-PE" dirty="0"/>
              <a:t>en el envío de un formulario, también podría considerar </a:t>
            </a:r>
            <a:r>
              <a:rPr lang="es-PE" dirty="0">
                <a:solidFill>
                  <a:srgbClr val="0070C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enumerar y describir los problemas en la parte superior del formulario</a:t>
            </a:r>
            <a:r>
              <a:rPr lang="es-PE" dirty="0"/>
              <a:t>. </a:t>
            </a: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2984509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PE" sz="2400" dirty="0"/>
              <a:t>Problemas básicos de </a:t>
            </a:r>
            <a:r>
              <a:rPr lang="es-PE" sz="2400" dirty="0" smtClean="0"/>
              <a:t>accesibilidad/Ciegos</a:t>
            </a:r>
            <a:br>
              <a:rPr lang="es-PE" sz="2400" dirty="0" smtClean="0"/>
            </a:br>
            <a:r>
              <a:rPr lang="es-ES" sz="2400" b="1" i="1" dirty="0" smtClean="0"/>
              <a:t>Color</a:t>
            </a:r>
            <a:endParaRPr lang="es-ES" sz="2400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PE" dirty="0" smtClean="0"/>
              <a:t>Además, es posible que desee envolver estos elementos con los </a:t>
            </a:r>
            <a:r>
              <a:rPr lang="es-PE" b="1" i="1" dirty="0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elementos fuertes o </a:t>
            </a:r>
            <a:r>
              <a:rPr lang="es-PE" b="1" i="1" dirty="0" err="1" smtClean="0"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em</a:t>
            </a:r>
            <a:r>
              <a:rPr lang="es-PE" dirty="0" smtClean="0"/>
              <a:t>.</a:t>
            </a:r>
            <a:endParaRPr lang="es-ES" dirty="0" smtClean="0"/>
          </a:p>
          <a:p>
            <a:r>
              <a:rPr lang="es-PE" dirty="0" smtClean="0"/>
              <a:t>Muchas herramientas de lectura de pantalla atraerán de </a:t>
            </a:r>
            <a:r>
              <a:rPr lang="es-PE" b="1" dirty="0" smtClean="0"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manera audible </a:t>
            </a:r>
            <a:r>
              <a:rPr lang="es-PE" dirty="0" smtClean="0"/>
              <a:t>el contenido marcado con esos elementos.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527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s-ES_tradnl" dirty="0" smtClean="0"/>
              <a:t>Declaración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r>
              <a:rPr lang="es-ES" dirty="0"/>
              <a:t>Las nuevas tecnologías de la información y las comunicaciones pueden mejorar la calidad de vida de las personas con discapacidad, pero solo si tales tecnologías están diseñadas desde el principio para que todos puedan usarlas. </a:t>
            </a:r>
            <a:endParaRPr lang="es-ES" dirty="0" smtClean="0"/>
          </a:p>
          <a:p>
            <a:r>
              <a:rPr lang="es-ES" dirty="0" smtClean="0"/>
              <a:t>Dado </a:t>
            </a:r>
            <a:r>
              <a:rPr lang="es-ES" dirty="0"/>
              <a:t>el crecimiento explosivo en el uso de la World Wide Web para la publicación, el comercio electrónico, el aprendizaje permanente y la prestación de servicios gubernamentales, es vital que la Web sea accesible para todos.</a:t>
            </a:r>
          </a:p>
          <a:p>
            <a:r>
              <a:rPr lang="es-ES" i="1" dirty="0">
                <a:solidFill>
                  <a:srgbClr val="FF0000"/>
                </a:solidFill>
              </a:rPr>
              <a:t>William Jefferson Clinton, Declaración de apoyo a la Iniciativa de accesibilidad web</a:t>
            </a:r>
            <a:endParaRPr lang="es-ES_tradnl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8742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/>
              <a:t>Atributos de texto </a:t>
            </a:r>
            <a:r>
              <a:rPr lang="es-ES" b="1" i="1" dirty="0" smtClean="0"/>
              <a:t>alternativos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9776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 smtClean="0"/>
              <a:t>Atributo de texto </a:t>
            </a:r>
            <a:r>
              <a:rPr lang="es-ES" b="1" i="1" dirty="0" err="1" smtClean="0"/>
              <a:t>alt</a:t>
            </a:r>
            <a:r>
              <a:rPr lang="es-ES" b="1" i="1" dirty="0" smtClean="0"/>
              <a:t>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r>
              <a:rPr lang="es-PE" dirty="0"/>
              <a:t>Hablamos un poco sobre los atributos </a:t>
            </a:r>
            <a:r>
              <a:rPr lang="es-PE" dirty="0" err="1"/>
              <a:t>alt</a:t>
            </a:r>
            <a:r>
              <a:rPr lang="es-PE" dirty="0"/>
              <a:t> en la barra </a:t>
            </a:r>
            <a:r>
              <a:rPr lang="es-PE" dirty="0" smtClean="0"/>
              <a:t>lateral. </a:t>
            </a:r>
          </a:p>
          <a:p>
            <a:r>
              <a:rPr lang="es-PE" dirty="0" smtClean="0"/>
              <a:t>Es </a:t>
            </a:r>
            <a:r>
              <a:rPr lang="es-PE" dirty="0"/>
              <a:t>una de las formas más conocidas de hacer que un sitio sea accesible; sin embargo, también puede ser extremadamente molesto para los usuarios de lectores de pantalla si se usa incorrectamente</a:t>
            </a:r>
            <a:r>
              <a:rPr lang="es-PE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2170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/>
              <a:t>Atributo de texto </a:t>
            </a:r>
            <a:r>
              <a:rPr lang="es-ES" b="1" i="1" dirty="0" err="1"/>
              <a:t>alt</a:t>
            </a:r>
            <a:r>
              <a:rPr lang="es-ES" b="1" i="1" dirty="0"/>
              <a:t>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PE" sz="44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El </a:t>
            </a:r>
            <a:r>
              <a:rPr lang="es-PE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propósito del atributo </a:t>
            </a:r>
            <a:r>
              <a:rPr lang="es-PE" sz="44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alt</a:t>
            </a:r>
            <a:r>
              <a:rPr lang="es-PE" sz="4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es proporcionar información descriptiva del contenido sobre una imagen</a:t>
            </a:r>
            <a:r>
              <a:rPr lang="es-PE" sz="4400" dirty="0"/>
              <a:t>. </a:t>
            </a:r>
            <a:endParaRPr lang="es-PE" sz="4400" dirty="0" smtClean="0"/>
          </a:p>
        </p:txBody>
      </p:sp>
    </p:spTree>
    <p:extLst>
      <p:ext uri="{BB962C8B-B14F-4D97-AF65-F5344CB8AC3E}">
        <p14:creationId xmlns:p14="http://schemas.microsoft.com/office/powerpoint/2010/main" val="41894861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/>
              <a:t>Atributos de texto </a:t>
            </a:r>
            <a:r>
              <a:rPr lang="es-ES" b="1" i="1" dirty="0" err="1" smtClean="0"/>
              <a:t>alt</a:t>
            </a:r>
            <a:r>
              <a:rPr lang="es-ES" b="1" i="1" dirty="0" smtClean="0"/>
              <a:t>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PE" dirty="0" smtClean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Desafortunadamente</a:t>
            </a:r>
            <a:r>
              <a:rPr lang="es-PE" dirty="0">
                <a:solidFill>
                  <a:srgbClr val="FFFF0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, muchos desarrolladores web tratan los atributos como algo más que deben hacer, por lo que agregan contenido arbitrario o, lo que es peor, el nombre de archivo nuevamente</a:t>
            </a:r>
            <a:r>
              <a:rPr lang="es-PE" dirty="0">
                <a:solidFill>
                  <a:srgbClr val="FFFF00"/>
                </a:solidFill>
              </a:rPr>
              <a:t>.</a:t>
            </a:r>
            <a:endParaRPr lang="es-ES" dirty="0">
              <a:solidFill>
                <a:srgbClr val="FFFF00"/>
              </a:solidFill>
            </a:endParaRPr>
          </a:p>
          <a:p>
            <a:endParaRPr lang="es-E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067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/>
              <a:t>Atributos de texto </a:t>
            </a:r>
            <a:r>
              <a:rPr lang="es-ES" b="1" i="1" dirty="0" err="1" smtClean="0"/>
              <a:t>alt</a:t>
            </a:r>
            <a:r>
              <a:rPr lang="es-ES" b="1" i="1" dirty="0" smtClean="0"/>
              <a:t>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s-PE" dirty="0" smtClean="0"/>
              <a:t>La </a:t>
            </a:r>
            <a:r>
              <a:rPr lang="es-PE" dirty="0"/>
              <a:t>mayoría de las personas que usan lectores de pantalla no están interesadas en escuchar "bala", "marca de verificación" o "dama con un suéter rojo".</a:t>
            </a:r>
            <a:endParaRPr lang="es-ES" dirty="0"/>
          </a:p>
          <a:p>
            <a:r>
              <a:rPr lang="es-PE" b="1" dirty="0">
                <a:solidFill>
                  <a:srgbClr val="00B0F0"/>
                </a:solidFill>
              </a:rPr>
              <a:t>Si tiene una imagen en la página simplemente para decoración, considere usar un atributo </a:t>
            </a:r>
            <a:r>
              <a:rPr lang="es-PE" b="1" dirty="0" err="1">
                <a:solidFill>
                  <a:srgbClr val="00B0F0"/>
                </a:solidFill>
              </a:rPr>
              <a:t>alt</a:t>
            </a:r>
            <a:r>
              <a:rPr lang="es-PE" b="1" dirty="0">
                <a:solidFill>
                  <a:srgbClr val="00B0F0"/>
                </a:solidFill>
              </a:rPr>
              <a:t> en blanco</a:t>
            </a:r>
            <a:r>
              <a:rPr lang="es-PE" dirty="0">
                <a:solidFill>
                  <a:srgbClr val="00B0F0"/>
                </a:solidFill>
              </a:rPr>
              <a:t>:</a:t>
            </a:r>
            <a:endParaRPr lang="es-ES" dirty="0">
              <a:solidFill>
                <a:srgbClr val="00B0F0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5984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ES" b="1" i="1" dirty="0"/>
              <a:t>Atributos de texto </a:t>
            </a:r>
            <a:r>
              <a:rPr lang="es-ES" b="1" i="1" dirty="0" smtClean="0"/>
              <a:t>alternativos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s-PE" dirty="0"/>
              <a:t>Una mejor solución es mover estos elementos puramente estéticos en sus hojas de estilo, manteniendo solo imágenes que realmente estén contenidas en su documento HTML.</a:t>
            </a:r>
            <a:endParaRPr lang="es-ES" dirty="0"/>
          </a:p>
          <a:p>
            <a:r>
              <a:rPr lang="es-PE" dirty="0"/>
              <a:t>Por ejemplo, puede usar CSS para aplicar imágenes a las listas:</a:t>
            </a:r>
            <a:endParaRPr lang="es-ES" dirty="0"/>
          </a:p>
          <a:p>
            <a:pPr marL="0" indent="0">
              <a:buNone/>
            </a:pPr>
            <a:r>
              <a:rPr lang="es-PE" dirty="0" err="1"/>
              <a:t>ul</a:t>
            </a:r>
            <a:r>
              <a:rPr lang="es-PE" dirty="0"/>
              <a:t> {</a:t>
            </a:r>
            <a:endParaRPr lang="es-ES" dirty="0"/>
          </a:p>
          <a:p>
            <a:pPr marL="0" indent="0">
              <a:buNone/>
            </a:pPr>
            <a:r>
              <a:rPr lang="es-PE" dirty="0" smtClean="0"/>
              <a:t>	</a:t>
            </a:r>
            <a:r>
              <a:rPr lang="es-PE" dirty="0" err="1" smtClean="0"/>
              <a:t>list-style-image</a:t>
            </a:r>
            <a:r>
              <a:rPr lang="es-PE" dirty="0"/>
              <a:t>: </a:t>
            </a:r>
            <a:r>
              <a:rPr lang="es-PE" dirty="0" err="1"/>
              <a:t>url</a:t>
            </a:r>
            <a:r>
              <a:rPr lang="es-PE" dirty="0"/>
              <a:t> ("/ </a:t>
            </a:r>
            <a:r>
              <a:rPr lang="es-PE" dirty="0" err="1"/>
              <a:t>images</a:t>
            </a:r>
            <a:r>
              <a:rPr lang="es-PE" dirty="0"/>
              <a:t> / circle.gif");</a:t>
            </a:r>
            <a:endParaRPr lang="es-ES" dirty="0"/>
          </a:p>
          <a:p>
            <a:pPr marL="0" indent="0">
              <a:buNone/>
            </a:pPr>
            <a:r>
              <a:rPr lang="es-PE" dirty="0"/>
              <a:t>}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5188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ES" b="1" i="1" dirty="0"/>
              <a:t>Atributos de texto </a:t>
            </a:r>
            <a:r>
              <a:rPr lang="es-ES" b="1" i="1" dirty="0" smtClean="0"/>
              <a:t>alternativos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s-PE" dirty="0" smtClean="0"/>
              <a:t>Pero </a:t>
            </a:r>
            <a:r>
              <a:rPr lang="es-PE" dirty="0"/>
              <a:t>sus usuarios quieren escuchar las palabras que ha colocado dentro de una imagen dentro de su gráfico que muestra el uso de sus productos por país. </a:t>
            </a:r>
            <a:endParaRPr lang="es-PE" dirty="0" smtClean="0"/>
          </a:p>
          <a:p>
            <a:r>
              <a:rPr lang="es-PE" dirty="0" smtClean="0"/>
              <a:t>Asegúrese </a:t>
            </a:r>
            <a:r>
              <a:rPr lang="es-PE" dirty="0"/>
              <a:t>de que su texto alternativo describa el contenido de su imagen, o déjelo en blanco. </a:t>
            </a: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2090395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/>
              <a:t>Atributos de texto </a:t>
            </a:r>
            <a:r>
              <a:rPr lang="es-ES" b="1" i="1" dirty="0" smtClean="0"/>
              <a:t>alternativos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s-PE" dirty="0" smtClean="0"/>
              <a:t>¡</a:t>
            </a:r>
            <a:r>
              <a:rPr lang="es-PE" dirty="0"/>
              <a:t>Sin embargo, no deje el atributo </a:t>
            </a:r>
            <a:r>
              <a:rPr lang="es-PE" dirty="0" err="1"/>
              <a:t>alt</a:t>
            </a:r>
            <a:r>
              <a:rPr lang="es-PE" dirty="0"/>
              <a:t> desactivado! </a:t>
            </a:r>
            <a:endParaRPr lang="es-PE" dirty="0" smtClean="0"/>
          </a:p>
          <a:p>
            <a:r>
              <a:rPr lang="es-PE" dirty="0" smtClean="0">
                <a:solidFill>
                  <a:srgbClr val="FF0000"/>
                </a:solidFill>
              </a:rPr>
              <a:t>Muchos </a:t>
            </a:r>
            <a:r>
              <a:rPr lang="es-PE" dirty="0">
                <a:solidFill>
                  <a:srgbClr val="FF0000"/>
                </a:solidFill>
              </a:rPr>
              <a:t>lectores de pantalla saben que deben ignorar los atributos </a:t>
            </a:r>
            <a:r>
              <a:rPr lang="es-PE" dirty="0" err="1">
                <a:solidFill>
                  <a:srgbClr val="FF0000"/>
                </a:solidFill>
              </a:rPr>
              <a:t>alt</a:t>
            </a:r>
            <a:r>
              <a:rPr lang="es-PE" dirty="0">
                <a:solidFill>
                  <a:srgbClr val="FF0000"/>
                </a:solidFill>
              </a:rPr>
              <a:t> en blanco</a:t>
            </a:r>
            <a:r>
              <a:rPr lang="es-PE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1069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ES" b="1" i="1" dirty="0"/>
              <a:t>Atributos de texto </a:t>
            </a:r>
            <a:r>
              <a:rPr lang="es-ES" b="1" i="1" dirty="0" smtClean="0"/>
              <a:t>alternativos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PE" dirty="0" smtClean="0"/>
              <a:t>Una </a:t>
            </a:r>
            <a:r>
              <a:rPr lang="es-PE" dirty="0"/>
              <a:t>última cosa: no comience su texto alternativo con "Una imagen de ..." </a:t>
            </a:r>
            <a:endParaRPr lang="es-PE" dirty="0" smtClean="0"/>
          </a:p>
          <a:p>
            <a:r>
              <a:rPr lang="es-PE" dirty="0" smtClean="0"/>
              <a:t>El </a:t>
            </a:r>
            <a:r>
              <a:rPr lang="es-PE" dirty="0"/>
              <a:t>usuario ya sabrá que el contenido es una imagen porque el lector de pantalla anunciará ese hecho cuando lea el atributo </a:t>
            </a:r>
            <a:r>
              <a:rPr lang="es-PE" dirty="0" err="1"/>
              <a:t>alt</a:t>
            </a:r>
            <a:r>
              <a:rPr lang="es-PE" dirty="0"/>
              <a:t>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4865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/>
              <a:t>Gráficos y </a:t>
            </a:r>
            <a:r>
              <a:rPr lang="es-ES" b="1" i="1" dirty="0" smtClean="0"/>
              <a:t>Tablas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5452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Ante la realidad … cambiar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dirty="0"/>
              <a:t>Era una noche oscura y tormentosa...</a:t>
            </a:r>
          </a:p>
          <a:p>
            <a:r>
              <a:rPr lang="es-ES" dirty="0"/>
              <a:t>En realidad, fue una tarde de verano hace poco más de diez años cuando comencé a tener accesibilidad. </a:t>
            </a:r>
            <a:endParaRPr lang="es-ES" dirty="0" smtClean="0"/>
          </a:p>
          <a:p>
            <a:r>
              <a:rPr lang="es-ES" dirty="0" smtClean="0"/>
              <a:t>En </a:t>
            </a:r>
            <a:r>
              <a:rPr lang="es-ES" dirty="0"/>
              <a:t>aquel entonces, trabajaba como desarrollador web de estudiantes y administrador de sistemas y necesitábamos un sistema para que un usuario ciego trabajara en un papel. </a:t>
            </a:r>
            <a:endParaRPr lang="es-ES" dirty="0" smtClean="0"/>
          </a:p>
          <a:p>
            <a:r>
              <a:rPr lang="es-ES" dirty="0" smtClean="0"/>
              <a:t>Bastante </a:t>
            </a:r>
            <a:r>
              <a:rPr lang="es-ES" dirty="0"/>
              <a:t>simple: teníamos algunos sistemas nuevos. </a:t>
            </a:r>
            <a:endParaRPr lang="es-ES" dirty="0" smtClean="0"/>
          </a:p>
          <a:p>
            <a:r>
              <a:rPr lang="es-ES" dirty="0" smtClean="0"/>
              <a:t>Simplemente </a:t>
            </a:r>
            <a:r>
              <a:rPr lang="es-ES" dirty="0"/>
              <a:t>tome uno, instálelo, agregue el software especializado y listo. </a:t>
            </a:r>
            <a:endParaRPr lang="es-ES" dirty="0" smtClean="0"/>
          </a:p>
          <a:p>
            <a:r>
              <a:rPr lang="es-ES" dirty="0" smtClean="0"/>
              <a:t>Estaba </a:t>
            </a:r>
            <a:r>
              <a:rPr lang="es-ES" dirty="0"/>
              <a:t>bastante contento con el trabajo: era mi primera vez en este tipo de configuración y terminé con mucho tiempo, así que agregué altavoces y teclado más bonitos </a:t>
            </a:r>
            <a:r>
              <a:rPr lang="es-ES" dirty="0" smtClean="0"/>
              <a:t>(eso pensaba).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69996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/>
              <a:t>Gráficos y </a:t>
            </a:r>
            <a:r>
              <a:rPr lang="es-ES" b="1" i="1" dirty="0" smtClean="0"/>
              <a:t>Tablas …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s-PE" dirty="0" smtClean="0"/>
              <a:t>Los </a:t>
            </a:r>
            <a:r>
              <a:rPr lang="es-PE" dirty="0"/>
              <a:t>cuadros y gráficos que se muestran como imágenes son básicamente inútiles para los usuarios ciegos a menos que proporcione alguna descripción de ellos. </a:t>
            </a:r>
            <a:endParaRPr lang="es-PE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55883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/>
              <a:t>Gráficos y </a:t>
            </a:r>
            <a:r>
              <a:rPr lang="es-ES" b="1" i="1" dirty="0" smtClean="0"/>
              <a:t>Tablas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lumMod val="85000"/>
            </a:schemeClr>
          </a:solidFill>
        </p:spPr>
        <p:txBody>
          <a:bodyPr>
            <a:normAutofit fontScale="92500" lnSpcReduction="10000"/>
          </a:bodyPr>
          <a:lstStyle/>
          <a:p>
            <a:r>
              <a:rPr lang="es-PE" dirty="0" smtClean="0"/>
              <a:t>Además </a:t>
            </a:r>
            <a:r>
              <a:rPr lang="es-PE" dirty="0"/>
              <a:t>del atributo </a:t>
            </a:r>
            <a:r>
              <a:rPr lang="es-PE" dirty="0" err="1"/>
              <a:t>alt</a:t>
            </a:r>
            <a:r>
              <a:rPr lang="es-PE" dirty="0"/>
              <a:t> mencionado anteriormente, la etiqueta </a:t>
            </a:r>
            <a:r>
              <a:rPr lang="es-PE" dirty="0" err="1"/>
              <a:t>img</a:t>
            </a:r>
            <a:r>
              <a:rPr lang="es-PE" dirty="0"/>
              <a:t> también admite un </a:t>
            </a:r>
            <a:r>
              <a:rPr lang="es-PE" dirty="0">
                <a:solidFill>
                  <a:srgbClr val="FF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atributo llamado </a:t>
            </a:r>
            <a:r>
              <a:rPr lang="es-PE" dirty="0" err="1">
                <a:solidFill>
                  <a:srgbClr val="FF00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longdesc</a:t>
            </a:r>
            <a:r>
              <a:rPr lang="es-PE" dirty="0"/>
              <a:t>. </a:t>
            </a:r>
            <a:endParaRPr lang="es-PE" dirty="0" smtClean="0"/>
          </a:p>
          <a:p>
            <a:r>
              <a:rPr lang="es-PE" dirty="0" smtClean="0"/>
              <a:t>Puede </a:t>
            </a:r>
            <a:r>
              <a:rPr lang="es-PE" dirty="0"/>
              <a:t>usar este atributo para describir un gráfico o tabla.</a:t>
            </a:r>
            <a:endParaRPr lang="es-ES" dirty="0"/>
          </a:p>
          <a:p>
            <a:r>
              <a:rPr lang="es-PE" dirty="0"/>
              <a:t>Describir una figura ayuda a cada uno de sus usuarios, especialmente si es muy complejo.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2292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/>
              <a:t>Ortografía y </a:t>
            </a:r>
            <a:r>
              <a:rPr lang="es-ES" b="1" i="1" dirty="0" smtClean="0"/>
              <a:t>gramática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528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ES" b="1" i="1" dirty="0"/>
              <a:t>Ortografía y </a:t>
            </a:r>
            <a:r>
              <a:rPr lang="es-ES" b="1" i="1" dirty="0" smtClean="0"/>
              <a:t>gramática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PE" b="1" dirty="0"/>
              <a:t>El lector de pantalla funciona mejor cuando el texto de la página es legible</a:t>
            </a:r>
            <a:r>
              <a:rPr lang="es-PE" dirty="0"/>
              <a:t>.</a:t>
            </a:r>
            <a:endParaRPr lang="es-ES" dirty="0"/>
          </a:p>
          <a:p>
            <a:r>
              <a:rPr lang="es-PE" dirty="0"/>
              <a:t>Al escribir su contenido, debe tener especial cuidado para asegurarse de que esté bien definido, revisado y gramaticalmente correcto. </a:t>
            </a: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821663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b="1" i="1" dirty="0"/>
              <a:t>Ortografía y </a:t>
            </a:r>
            <a:r>
              <a:rPr lang="es-ES" b="1" i="1" dirty="0" smtClean="0"/>
              <a:t>gramática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PE" dirty="0" smtClean="0"/>
              <a:t>Los </a:t>
            </a:r>
            <a:r>
              <a:rPr lang="es-PE" dirty="0"/>
              <a:t>lectores de pantalla tienen que pronunciar las palabras que ven, y esto hace que la gramática y la estructura sean importantes. </a:t>
            </a:r>
            <a:endParaRPr lang="es-PE" dirty="0" smtClean="0"/>
          </a:p>
          <a:p>
            <a:r>
              <a:rPr lang="es-PE" dirty="0" smtClean="0"/>
              <a:t>Piense </a:t>
            </a:r>
            <a:r>
              <a:rPr lang="es-PE" dirty="0"/>
              <a:t>en palabras que escriba de la misma manera, pero pronuncie de manera diferente, como la palabra listo. </a:t>
            </a: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14541101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/>
              <a:t>Ortografía y </a:t>
            </a:r>
            <a:r>
              <a:rPr lang="es-ES" b="1" i="1" dirty="0" smtClean="0"/>
              <a:t>gramática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PE" dirty="0" smtClean="0"/>
              <a:t>Lee </a:t>
            </a:r>
            <a:r>
              <a:rPr lang="es-PE" dirty="0"/>
              <a:t>la oración anterior en voz alta y luego ríete de lo que lees. </a:t>
            </a:r>
            <a:endParaRPr lang="es-PE" dirty="0" smtClean="0"/>
          </a:p>
          <a:p>
            <a:r>
              <a:rPr lang="es-PE" dirty="0" smtClean="0"/>
              <a:t>¿</a:t>
            </a:r>
            <a:r>
              <a:rPr lang="es-PE" dirty="0"/>
              <a:t>A qué versión de lectura creías que me refería? </a:t>
            </a:r>
            <a:endParaRPr lang="es-PE" dirty="0" smtClean="0"/>
          </a:p>
          <a:p>
            <a:r>
              <a:rPr lang="es-PE" dirty="0" smtClean="0"/>
              <a:t>¿</a:t>
            </a:r>
            <a:r>
              <a:rPr lang="es-PE" dirty="0"/>
              <a:t>El que suena a caña o el que rima con rojo? </a:t>
            </a:r>
            <a:endParaRPr lang="es-PE" dirty="0" smtClean="0"/>
          </a:p>
          <a:p>
            <a:r>
              <a:rPr lang="es-PE" dirty="0" smtClean="0"/>
              <a:t>Nunca </a:t>
            </a:r>
            <a:r>
              <a:rPr lang="es-PE" dirty="0"/>
              <a:t>lo sabrás. </a:t>
            </a: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3172642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b="1" i="1" dirty="0"/>
              <a:t>Ortografía y </a:t>
            </a:r>
            <a:r>
              <a:rPr lang="es-ES" b="1" i="1" dirty="0" smtClean="0"/>
              <a:t>gramática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r>
              <a:rPr lang="es-PE" dirty="0" smtClean="0"/>
              <a:t>Si </a:t>
            </a:r>
            <a:r>
              <a:rPr lang="es-PE" dirty="0"/>
              <a:t>no tiene cuidado con la </a:t>
            </a:r>
            <a:r>
              <a:rPr lang="es-PE" dirty="0">
                <a:solidFill>
                  <a:srgbClr val="FFFF00"/>
                </a:solidFill>
              </a:rPr>
              <a:t>estructura de su oración</a:t>
            </a:r>
            <a:r>
              <a:rPr lang="es-PE" dirty="0"/>
              <a:t>, tampoco lo hará un lector de pantalla. </a:t>
            </a:r>
            <a:endParaRPr lang="es-PE" dirty="0" smtClean="0"/>
          </a:p>
          <a:p>
            <a:r>
              <a:rPr lang="es-PE" dirty="0" smtClean="0"/>
              <a:t>Lo </a:t>
            </a:r>
            <a:r>
              <a:rPr lang="es-PE" dirty="0"/>
              <a:t>hará lo mejor posible en función del tiempo y el contexto de la oración, ¡pero es usted quien debe usar la gramática y la ortografía correctas!</a:t>
            </a:r>
            <a:endParaRPr lang="es-ES" dirty="0"/>
          </a:p>
          <a:p>
            <a:r>
              <a:rPr lang="es-PE" dirty="0"/>
              <a:t>Deletrear palabras individuales correctamente también es importante</a:t>
            </a:r>
            <a:r>
              <a:rPr lang="es-PE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24881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ES" b="1" i="1" dirty="0"/>
              <a:t>Ortografía y </a:t>
            </a:r>
            <a:r>
              <a:rPr lang="es-ES" b="1" i="1" dirty="0" smtClean="0"/>
              <a:t>gramática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PE" dirty="0" smtClean="0"/>
              <a:t>Finalmente</a:t>
            </a:r>
            <a:r>
              <a:rPr lang="es-PE" dirty="0"/>
              <a:t>, la puntuación es importante. </a:t>
            </a:r>
            <a:endParaRPr lang="es-PE" dirty="0" smtClean="0"/>
          </a:p>
          <a:p>
            <a:r>
              <a:rPr lang="es-PE" dirty="0" smtClean="0"/>
              <a:t>¡</a:t>
            </a:r>
            <a:r>
              <a:rPr lang="es-PE" dirty="0"/>
              <a:t>Presta atención a cómo usas los puntos, comas y otros signos de puntuación! </a:t>
            </a:r>
            <a:endParaRPr lang="es-PE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56310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b="1" i="1" dirty="0"/>
              <a:t>Ortografía y </a:t>
            </a:r>
            <a:r>
              <a:rPr lang="es-ES" b="1" i="1" dirty="0" smtClean="0"/>
              <a:t>gramática …</a:t>
            </a:r>
            <a:endParaRPr lang="es-ES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s-PE" dirty="0" smtClean="0"/>
              <a:t>Algunos </a:t>
            </a:r>
            <a:r>
              <a:rPr lang="es-PE" dirty="0"/>
              <a:t>lectores de pantalla usan diferentes inflexiones vocales cuando encuentran diferentes tipos de puntuación.</a:t>
            </a:r>
            <a:endParaRPr lang="es-ES" dirty="0"/>
          </a:p>
          <a:p>
            <a:r>
              <a:rPr lang="es-PE" dirty="0"/>
              <a:t>Por ejemplo, una coma puede hacer que un lector de pantalla haga una pausa por un segundo, lo que facilita mucho la comprensión.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98946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s-ES" b="1" i="1" dirty="0">
                <a:solidFill>
                  <a:schemeClr val="tx1"/>
                </a:solidFill>
              </a:rPr>
              <a:t>Ortografía y </a:t>
            </a:r>
            <a:r>
              <a:rPr lang="es-ES" b="1" i="1" dirty="0" smtClean="0">
                <a:solidFill>
                  <a:schemeClr val="tx1"/>
                </a:solidFill>
              </a:rPr>
              <a:t>gramática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normAutofit fontScale="85000" lnSpcReduction="10000"/>
          </a:bodyPr>
          <a:lstStyle/>
          <a:p>
            <a:r>
              <a:rPr lang="es-PE" dirty="0" smtClean="0">
                <a:solidFill>
                  <a:schemeClr val="tx1"/>
                </a:solidFill>
              </a:rPr>
              <a:t>Mi </a:t>
            </a:r>
            <a:r>
              <a:rPr lang="es-PE" dirty="0">
                <a:solidFill>
                  <a:schemeClr val="tx1"/>
                </a:solidFill>
              </a:rPr>
              <a:t>solución a mucho de esto es primero revisar el contenido ortográfico con una computadora y luego hacer que alguien más corrija mi contenido por mí. </a:t>
            </a:r>
            <a:endParaRPr lang="es-PE" dirty="0" smtClean="0">
              <a:solidFill>
                <a:schemeClr val="tx1"/>
              </a:solidFill>
            </a:endParaRPr>
          </a:p>
          <a:p>
            <a:r>
              <a:rPr lang="es-PE" dirty="0" smtClean="0">
                <a:solidFill>
                  <a:schemeClr val="tx1"/>
                </a:solidFill>
              </a:rPr>
              <a:t>Es </a:t>
            </a:r>
            <a:r>
              <a:rPr lang="es-PE" dirty="0">
                <a:solidFill>
                  <a:schemeClr val="tx1"/>
                </a:solidFill>
              </a:rPr>
              <a:t>aún mejor si puede hacer que otra persona escriba el contenido, pero aún tiene que revisarlo usted mismo para detectar errores ortográficos. </a:t>
            </a:r>
            <a:endParaRPr lang="es-PE" dirty="0" smtClean="0">
              <a:solidFill>
                <a:schemeClr val="tx1"/>
              </a:solidFill>
            </a:endParaRPr>
          </a:p>
          <a:p>
            <a:r>
              <a:rPr lang="es-PE" dirty="0" smtClean="0">
                <a:solidFill>
                  <a:schemeClr val="tx1"/>
                </a:solidFill>
              </a:rPr>
              <a:t>Si </a:t>
            </a:r>
            <a:r>
              <a:rPr lang="es-PE" dirty="0">
                <a:solidFill>
                  <a:schemeClr val="tx1"/>
                </a:solidFill>
              </a:rPr>
              <a:t>sus clientes escriben el contenido, aún lo culparán por errores tipográficos, gramaticales y ortográficos.</a:t>
            </a:r>
            <a:endParaRPr lang="es-ES" dirty="0">
              <a:solidFill>
                <a:schemeClr val="tx1"/>
              </a:solidFill>
            </a:endParaRPr>
          </a:p>
          <a:p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29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Ante la realidad … cambiar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Nuestro </a:t>
            </a:r>
            <a:r>
              <a:rPr lang="es-ES" dirty="0"/>
              <a:t>usuario entró y comenzó a usar el sistema, o al menos intentó usar el sistema. </a:t>
            </a:r>
            <a:endParaRPr lang="es-ES" dirty="0" smtClean="0"/>
          </a:p>
          <a:p>
            <a:r>
              <a:rPr lang="es-ES" dirty="0" smtClean="0"/>
              <a:t>Todo </a:t>
            </a:r>
            <a:r>
              <a:rPr lang="es-ES" dirty="0"/>
              <a:t>comenzó a desmoronarse.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teclado era uno de los teclados ergonómicos más nuevos (en ese momento), con los que el usuario nunca había trabajado.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7146074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30" y="987574"/>
            <a:ext cx="8872381" cy="316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4003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200" b="1" dirty="0"/>
              <a:t>Mejorando la accesibilidad de nuestro </a:t>
            </a:r>
            <a:r>
              <a:rPr lang="es-ES" sz="3200" b="1" dirty="0" smtClean="0"/>
              <a:t>sitio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95469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ES" sz="3200" b="1" dirty="0"/>
              <a:t>Mejorando la accesibilidad de nuestro </a:t>
            </a:r>
            <a:r>
              <a:rPr lang="es-ES" sz="3200" b="1" dirty="0" smtClean="0"/>
              <a:t>sitio</a:t>
            </a:r>
            <a:endParaRPr lang="es-ES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Agregar los enlaces de omisión</a:t>
            </a:r>
          </a:p>
          <a:p>
            <a:pPr lvl="1"/>
            <a:r>
              <a:rPr lang="es-PE" dirty="0"/>
              <a:t>Abra su archivo index.html y agregue el código en negrita inmediatamente debajo de la imagen del banner</a:t>
            </a:r>
            <a:r>
              <a:rPr lang="es-PE" dirty="0" smtClean="0"/>
              <a:t>: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15766"/>
            <a:ext cx="263086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92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b="1" dirty="0"/>
              <a:t>Teclas de </a:t>
            </a:r>
            <a:r>
              <a:rPr lang="es-ES" b="1" dirty="0" smtClean="0"/>
              <a:t>acceso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PE" b="1" dirty="0" smtClean="0">
                <a:effectLst>
                  <a:glow rad="50800">
                    <a:srgbClr val="00B0F0">
                      <a:alpha val="16000"/>
                    </a:srgbClr>
                  </a:glow>
                </a:effectLst>
              </a:rPr>
              <a:t>El </a:t>
            </a:r>
            <a:r>
              <a:rPr lang="es-PE" b="1" dirty="0">
                <a:effectLst>
                  <a:glow rad="50800">
                    <a:srgbClr val="00B0F0">
                      <a:alpha val="16000"/>
                    </a:srgbClr>
                  </a:glow>
                </a:effectLst>
              </a:rPr>
              <a:t>atributo </a:t>
            </a:r>
            <a:r>
              <a:rPr lang="es-PE" b="1" dirty="0" err="1">
                <a:effectLst>
                  <a:glow rad="50800">
                    <a:srgbClr val="00B0F0">
                      <a:alpha val="16000"/>
                    </a:srgbClr>
                  </a:glow>
                </a:effectLst>
              </a:rPr>
              <a:t>accesskey</a:t>
            </a:r>
            <a:r>
              <a:rPr lang="es-PE" dirty="0" smtClean="0"/>
              <a:t>.</a:t>
            </a:r>
          </a:p>
          <a:p>
            <a:pPr lvl="1"/>
            <a:r>
              <a:rPr lang="es-ES" dirty="0" smtClean="0"/>
              <a:t>Especifica </a:t>
            </a:r>
            <a:r>
              <a:rPr lang="es-ES" dirty="0"/>
              <a:t>una tecla de acceso directo para </a:t>
            </a:r>
            <a:r>
              <a:rPr lang="es-ES" dirty="0" smtClean="0"/>
              <a:t>activar/enfocar </a:t>
            </a:r>
            <a:r>
              <a:rPr lang="es-ES" dirty="0"/>
              <a:t>un elemento.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46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ES" b="1" dirty="0"/>
              <a:t>Lectores de pantalla y </a:t>
            </a:r>
            <a:r>
              <a:rPr lang="es-ES" b="1" dirty="0" err="1" smtClean="0"/>
              <a:t>display:none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s-PE" dirty="0" smtClean="0"/>
              <a:t>Aprendió </a:t>
            </a:r>
            <a:r>
              <a:rPr lang="es-PE" dirty="0"/>
              <a:t>que podemos </a:t>
            </a:r>
            <a:r>
              <a:rPr lang="es-PE" b="1" i="1" dirty="0"/>
              <a:t>usar display: </a:t>
            </a:r>
            <a:r>
              <a:rPr lang="es-PE" b="1" i="1" dirty="0" err="1"/>
              <a:t>none</a:t>
            </a:r>
            <a:r>
              <a:rPr lang="es-PE" b="1" i="1" dirty="0"/>
              <a:t> en una regla CSS correspondiente para eliminar regiones y elementos de la página</a:t>
            </a:r>
            <a:r>
              <a:rPr lang="es-PE" dirty="0"/>
              <a:t> en el </a:t>
            </a:r>
            <a:r>
              <a:rPr lang="es-PE" dirty="0" smtClean="0"/>
              <a:t>Tema 14</a:t>
            </a:r>
            <a:r>
              <a:rPr lang="es-PE" dirty="0"/>
              <a:t>, Creación de una página fácil de </a:t>
            </a:r>
            <a:r>
              <a:rPr lang="es-PE" dirty="0" smtClean="0"/>
              <a:t>imprimir.</a:t>
            </a:r>
          </a:p>
          <a:p>
            <a:r>
              <a:rPr lang="es-PE" dirty="0" smtClean="0"/>
              <a:t>Sin </a:t>
            </a:r>
            <a:r>
              <a:rPr lang="es-PE" dirty="0"/>
              <a:t>embargo, muchos paquetes de software de lectura de pantalla han comenzado a respetar esta propiedad. </a:t>
            </a:r>
            <a:endParaRPr lang="es-PE" dirty="0" smtClean="0"/>
          </a:p>
        </p:txBody>
      </p:sp>
    </p:spTree>
    <p:extLst>
      <p:ext uri="{BB962C8B-B14F-4D97-AF65-F5344CB8AC3E}">
        <p14:creationId xmlns:p14="http://schemas.microsoft.com/office/powerpoint/2010/main" val="30170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ES" b="1" dirty="0"/>
              <a:t>Lectores de pantalla y </a:t>
            </a:r>
            <a:r>
              <a:rPr lang="es-ES" b="1" dirty="0" err="1" smtClean="0"/>
              <a:t>display:none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s-PE" dirty="0" smtClean="0"/>
              <a:t>Muchos </a:t>
            </a:r>
            <a:r>
              <a:rPr lang="es-PE" dirty="0"/>
              <a:t>artículos sobre accesibilidad abogan por el uso de </a:t>
            </a:r>
            <a:r>
              <a:rPr lang="es-PE" dirty="0" err="1" smtClean="0">
                <a:solidFill>
                  <a:srgbClr val="FF0000"/>
                </a:solidFill>
              </a:rPr>
              <a:t>display:none</a:t>
            </a:r>
            <a:r>
              <a:rPr lang="es-PE" dirty="0" smtClean="0"/>
              <a:t> </a:t>
            </a:r>
            <a:r>
              <a:rPr lang="es-PE" dirty="0"/>
              <a:t>para ocultar los enlaces de omisión, pero esto ya no es una solución válida. </a:t>
            </a:r>
            <a:endParaRPr lang="es-PE" dirty="0" smtClean="0"/>
          </a:p>
          <a:p>
            <a:r>
              <a:rPr lang="es-PE" dirty="0" smtClean="0"/>
              <a:t>En </a:t>
            </a:r>
            <a:r>
              <a:rPr lang="es-PE" dirty="0"/>
              <a:t>cambio, podemos usar algunos trucos de posicionamiento para empujar los enlaces fuera de la página.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360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861715"/>
          </a:xfrm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s-ES" b="1" dirty="0"/>
              <a:t>Lista de verificación de pruebas de </a:t>
            </a:r>
            <a:r>
              <a:rPr lang="es-ES" b="1" dirty="0" smtClean="0"/>
              <a:t>accesibilidad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088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Autofit/>
          </a:bodyPr>
          <a:lstStyle/>
          <a:p>
            <a:r>
              <a:rPr lang="es-ES" sz="2400" b="1" dirty="0"/>
              <a:t>Lista de verificación de pruebas de </a:t>
            </a:r>
            <a:r>
              <a:rPr lang="es-ES" sz="2400" b="1" dirty="0" smtClean="0"/>
              <a:t>accesibilidad …</a:t>
            </a:r>
            <a:endParaRPr lang="es-ES" sz="24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r>
              <a:rPr lang="es-PE" dirty="0"/>
              <a:t>Antes de lanzar su sitio, debe hacer una auditoría rápida de todas sus páginas. </a:t>
            </a:r>
            <a:endParaRPr lang="es-PE" dirty="0" smtClean="0"/>
          </a:p>
          <a:p>
            <a:r>
              <a:rPr lang="es-PE" dirty="0" smtClean="0"/>
              <a:t>Las </a:t>
            </a:r>
            <a:r>
              <a:rPr lang="es-PE" dirty="0"/>
              <a:t>cosas que deberían estar en su lista de criterios de aceptación incluyen lo siguiente</a:t>
            </a:r>
            <a:r>
              <a:rPr lang="es-PE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0364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s-ES" sz="2400" b="1" dirty="0"/>
              <a:t>Lista de verificación de pruebas de </a:t>
            </a:r>
            <a:r>
              <a:rPr lang="es-ES" sz="2400" b="1" dirty="0" smtClean="0"/>
              <a:t>accesibilidad …</a:t>
            </a:r>
            <a:endParaRPr lang="es-ES" sz="24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s-PE" dirty="0" smtClean="0"/>
              <a:t>Verifique que todas las páginas del sitio tengan marcado válido.</a:t>
            </a:r>
            <a:endParaRPr lang="es-ES" dirty="0" smtClean="0"/>
          </a:p>
          <a:p>
            <a:pPr lvl="0"/>
            <a:r>
              <a:rPr lang="es-PE" dirty="0" smtClean="0"/>
              <a:t>Verifique que todas las hojas de estilo sean válidas.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454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s-ES" sz="2400" b="1" dirty="0"/>
              <a:t>Lista de verificación de pruebas de </a:t>
            </a:r>
            <a:r>
              <a:rPr lang="es-ES" sz="2400" b="1" dirty="0" smtClean="0"/>
              <a:t>accesibilidad …</a:t>
            </a:r>
            <a:endParaRPr lang="es-ES" sz="24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/>
            <a:r>
              <a:rPr lang="es-PE" dirty="0" smtClean="0"/>
              <a:t>Compruebe </a:t>
            </a:r>
            <a:r>
              <a:rPr lang="es-PE" dirty="0"/>
              <a:t>que todas las páginas son legibles y utilizables en un navegador basado en texto como </a:t>
            </a:r>
            <a:r>
              <a:rPr lang="es-PE" dirty="0" err="1"/>
              <a:t>Lynx</a:t>
            </a:r>
            <a:r>
              <a:rPr lang="es-PE" dirty="0"/>
              <a:t>.</a:t>
            </a:r>
            <a:endParaRPr lang="es-ES" dirty="0"/>
          </a:p>
          <a:p>
            <a:pPr lvl="0"/>
            <a:r>
              <a:rPr lang="es-PE" dirty="0"/>
              <a:t>Verifique si sus páginas son legibles en navegadores antiguos</a:t>
            </a:r>
            <a:r>
              <a:rPr lang="es-PE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0632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Ante la realidad … cambiar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Los </a:t>
            </a:r>
            <a:r>
              <a:rPr lang="es-ES" dirty="0"/>
              <a:t>altavoces eran un problema aún mayor. </a:t>
            </a:r>
            <a:endParaRPr lang="es-ES" dirty="0" smtClean="0"/>
          </a:p>
          <a:p>
            <a:r>
              <a:rPr lang="es-ES" dirty="0" smtClean="0"/>
              <a:t>Salieron </a:t>
            </a:r>
            <a:r>
              <a:rPr lang="es-ES" dirty="0"/>
              <a:t>de la caja configurados en un volumen bajo y no había pensado en ponerlos en alto para que pudieran controlarse desde el software.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usuario comenzó a entrar en pánico cuando la interfaz del sistema se interrumpió por completo. </a:t>
            </a:r>
            <a:endParaRPr lang="es-ES" dirty="0" smtClean="0"/>
          </a:p>
          <a:p>
            <a:r>
              <a:rPr lang="es-ES" dirty="0" smtClean="0"/>
              <a:t>Dos </a:t>
            </a:r>
            <a:r>
              <a:rPr lang="es-ES" dirty="0"/>
              <a:t>decisiones que normalmente no habrían sido un problema convirtieron la tarde en un desastre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65618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s-ES" sz="2400" b="1" dirty="0"/>
              <a:t>Lista de verificación de pruebas de </a:t>
            </a:r>
            <a:r>
              <a:rPr lang="es-ES" sz="2400" b="1" dirty="0" smtClean="0"/>
              <a:t>accesibilidad …</a:t>
            </a:r>
            <a:endParaRPr lang="es-ES" sz="24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/>
            <a:r>
              <a:rPr lang="es-PE" dirty="0" smtClean="0">
                <a:solidFill>
                  <a:srgbClr val="FFFF00"/>
                </a:solidFill>
              </a:rPr>
              <a:t>Desactive </a:t>
            </a:r>
            <a:r>
              <a:rPr lang="es-PE" dirty="0">
                <a:solidFill>
                  <a:srgbClr val="FFFF00"/>
                </a:solidFill>
              </a:rPr>
              <a:t>JavaScript y vea si sus páginas son utilizables</a:t>
            </a:r>
            <a:r>
              <a:rPr lang="es-PE" dirty="0"/>
              <a:t>.</a:t>
            </a:r>
            <a:endParaRPr lang="es-ES" dirty="0"/>
          </a:p>
          <a:p>
            <a:pPr lvl="0"/>
            <a:r>
              <a:rPr lang="es-PE" dirty="0"/>
              <a:t>Acelere su conexión y vea qué tan rápido se cargan sus páginas, o </a:t>
            </a:r>
            <a:r>
              <a:rPr lang="es-PE" dirty="0">
                <a:solidFill>
                  <a:srgbClr val="FFFF00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use una herramienta de prueba de velocidad para capturar imágenes grandes y no optimizadas</a:t>
            </a:r>
            <a:r>
              <a:rPr lang="es-PE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8128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Autofit/>
          </a:bodyPr>
          <a:lstStyle/>
          <a:p>
            <a:r>
              <a:rPr lang="es-ES" sz="2400" b="1" dirty="0"/>
              <a:t>Lista de verificación de pruebas de </a:t>
            </a:r>
            <a:r>
              <a:rPr lang="es-ES" sz="2400" b="1" dirty="0" smtClean="0"/>
              <a:t>accesibilidad …</a:t>
            </a:r>
            <a:endParaRPr lang="es-ES" sz="24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 lnSpcReduction="10000"/>
          </a:bodyPr>
          <a:lstStyle/>
          <a:p>
            <a:pPr lvl="0"/>
            <a:r>
              <a:rPr lang="es-PE" dirty="0" smtClean="0"/>
              <a:t>Apague </a:t>
            </a:r>
            <a:r>
              <a:rPr lang="es-PE" dirty="0"/>
              <a:t>las imágenes y pruebe cada página para asegurarse de que ningún texto importante se represente únicamente como una imagen.</a:t>
            </a:r>
            <a:endParaRPr lang="es-ES" dirty="0"/>
          </a:p>
          <a:p>
            <a:pPr lvl="0"/>
            <a:r>
              <a:rPr lang="es-PE" dirty="0"/>
              <a:t>Instale la </a:t>
            </a:r>
            <a:r>
              <a:rPr lang="es-PE" dirty="0">
                <a:solidFill>
                  <a:srgbClr val="FFFF00"/>
                </a:solidFill>
              </a:rPr>
              <a:t>extensión </a:t>
            </a:r>
            <a:r>
              <a:rPr lang="es-PE" dirty="0" err="1">
                <a:solidFill>
                  <a:srgbClr val="FFFF00"/>
                </a:solidFill>
              </a:rPr>
              <a:t>Fangs</a:t>
            </a:r>
            <a:r>
              <a:rPr lang="es-PE" dirty="0">
                <a:solidFill>
                  <a:srgbClr val="FFFF00"/>
                </a:solidFill>
              </a:rPr>
              <a:t> Firefox </a:t>
            </a:r>
            <a:r>
              <a:rPr lang="es-PE" dirty="0"/>
              <a:t>para ver cómo un lector de pantalla puede interpretar su página.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78027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s-ES" sz="2400" b="1" dirty="0"/>
              <a:t>Lista de verificación de pruebas de </a:t>
            </a:r>
            <a:r>
              <a:rPr lang="es-ES" sz="2400" b="1" dirty="0" smtClean="0"/>
              <a:t>accesibilidad …</a:t>
            </a:r>
            <a:endParaRPr lang="es-ES" sz="24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lvl="0"/>
            <a:r>
              <a:rPr lang="es-PE" dirty="0" smtClean="0"/>
              <a:t>Obtenga una demo </a:t>
            </a:r>
            <a:r>
              <a:rPr lang="es-PE" dirty="0"/>
              <a:t>de JAWS6 o </a:t>
            </a:r>
            <a:r>
              <a:rPr lang="es-PE" dirty="0" err="1"/>
              <a:t>Window-Eyes</a:t>
            </a:r>
            <a:r>
              <a:rPr lang="es-PE" dirty="0"/>
              <a:t>, apague su monitor e intente navegar por su sitio.</a:t>
            </a:r>
            <a:endParaRPr lang="es-ES" dirty="0"/>
          </a:p>
          <a:p>
            <a:pPr lvl="0"/>
            <a:r>
              <a:rPr lang="es-PE" dirty="0"/>
              <a:t>Haga que un tercero revise el contenido de su sitio para ortografía, gramática y otros problemas.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23732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s-ES" sz="2400" b="1" dirty="0"/>
              <a:t>Lista de verificación de pruebas de </a:t>
            </a:r>
            <a:r>
              <a:rPr lang="es-ES" sz="2400" b="1" dirty="0" smtClean="0"/>
              <a:t>accesibilidad …</a:t>
            </a:r>
            <a:endParaRPr lang="es-ES" sz="24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77500" lnSpcReduction="20000"/>
          </a:bodyPr>
          <a:lstStyle/>
          <a:p>
            <a:pPr lvl="0"/>
            <a:r>
              <a:rPr lang="es-PE" dirty="0">
                <a:solidFill>
                  <a:srgbClr val="FFFF00"/>
                </a:solidFill>
                <a:effectLst>
                  <a:glow rad="101600">
                    <a:srgbClr val="002060">
                      <a:alpha val="60000"/>
                    </a:srgbClr>
                  </a:glow>
                </a:effectLst>
              </a:rPr>
              <a:t>Busque y elimine cualquier referencia para hacer clic aquí porque no todos los usuarios tienen un mouse</a:t>
            </a:r>
            <a:r>
              <a:rPr lang="es-PE" dirty="0"/>
              <a:t>. </a:t>
            </a:r>
            <a:endParaRPr lang="es-PE" dirty="0" smtClean="0"/>
          </a:p>
          <a:p>
            <a:pPr lvl="0"/>
            <a:r>
              <a:rPr lang="es-PE" dirty="0" smtClean="0"/>
              <a:t>Además</a:t>
            </a:r>
            <a:r>
              <a:rPr lang="es-PE" dirty="0"/>
              <a:t>, la gente sabe qué hacer con los hipervínculos en estos días, y si no ha hecho que sus enlaces sean lo suficientemente obvios, debe revisar cómo los implementó.</a:t>
            </a:r>
            <a:endParaRPr lang="es-ES" dirty="0"/>
          </a:p>
          <a:p>
            <a:pPr lvl="0"/>
            <a:r>
              <a:rPr lang="es-PE" dirty="0">
                <a:solidFill>
                  <a:srgbClr val="FFFF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Use un servicio como </a:t>
            </a:r>
            <a:r>
              <a:rPr lang="es-PE" dirty="0" err="1">
                <a:solidFill>
                  <a:srgbClr val="FFFF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ColorblindWeb</a:t>
            </a:r>
            <a:r>
              <a:rPr lang="es-PE" dirty="0">
                <a:solidFill>
                  <a:srgbClr val="FFFF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Page Filter8 </a:t>
            </a:r>
            <a:r>
              <a:rPr lang="es-PE" dirty="0"/>
              <a:t>o la maravillosa aplicación de escritorio multiplataforma para Color </a:t>
            </a:r>
            <a:r>
              <a:rPr lang="es-PE" dirty="0">
                <a:solidFill>
                  <a:srgbClr val="FFFF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Oracle9</a:t>
            </a:r>
            <a:r>
              <a:rPr lang="es-PE" dirty="0"/>
              <a:t> para probar su sitio en busca de varias formas de daltonismo.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19422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solidFill>
            <a:srgbClr val="92D050"/>
          </a:solidFill>
        </p:spPr>
        <p:txBody>
          <a:bodyPr>
            <a:noAutofit/>
          </a:bodyPr>
          <a:lstStyle/>
          <a:p>
            <a:r>
              <a:rPr lang="es-ES" sz="2400" b="1" dirty="0"/>
              <a:t>Lista de verificación de pruebas de </a:t>
            </a:r>
            <a:r>
              <a:rPr lang="es-ES" sz="2400" b="1" dirty="0" smtClean="0"/>
              <a:t>accesibilidad …</a:t>
            </a:r>
            <a:endParaRPr lang="es-ES" sz="24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 fontScale="92500"/>
          </a:bodyPr>
          <a:lstStyle/>
          <a:p>
            <a:pPr lvl="0"/>
            <a:r>
              <a:rPr lang="es-PE" dirty="0" smtClean="0"/>
              <a:t>Asegúrese </a:t>
            </a:r>
            <a:r>
              <a:rPr lang="es-PE" dirty="0"/>
              <a:t>de no tener ningún elemento que parpadee rápidamente en sus páginas que pueda causar problemas a los </a:t>
            </a:r>
            <a:r>
              <a:rPr lang="es-PE" b="1" i="1" dirty="0">
                <a:solidFill>
                  <a:srgbClr val="FFFF00"/>
                </a:solidFill>
              </a:rPr>
              <a:t>usuarios con epilepsia</a:t>
            </a:r>
            <a:r>
              <a:rPr lang="es-PE" dirty="0"/>
              <a:t>.</a:t>
            </a:r>
            <a:endParaRPr lang="es-ES" dirty="0"/>
          </a:p>
          <a:p>
            <a:pPr lvl="0"/>
            <a:r>
              <a:rPr lang="es-PE" dirty="0"/>
              <a:t>Asegúrese de haber implementado una </a:t>
            </a:r>
            <a:r>
              <a:rPr lang="es-PE" dirty="0">
                <a:solidFill>
                  <a:srgbClr val="FFFF00"/>
                </a:solidFill>
              </a:rPr>
              <a:t>opción de omitir navegación</a:t>
            </a:r>
            <a:r>
              <a:rPr lang="es-PE" dirty="0"/>
              <a:t> en su sitio para que los usuarios con lectores de pantalla puedan omitir su navegación repetitiva.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275189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s-ES" sz="2400" b="1" dirty="0"/>
              <a:t>Lista de verificación de pruebas de </a:t>
            </a:r>
            <a:r>
              <a:rPr lang="es-ES" sz="2400" b="1" dirty="0" smtClean="0"/>
              <a:t>accesibilidad</a:t>
            </a:r>
            <a:endParaRPr lang="es-ES" sz="24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/>
            <a:r>
              <a:rPr lang="es-PE" dirty="0" smtClean="0"/>
              <a:t>Asegúrese </a:t>
            </a:r>
            <a:r>
              <a:rPr lang="es-PE" dirty="0"/>
              <a:t>de que los usuarios puedan tabular fácilmente entre campos de formulario.</a:t>
            </a:r>
            <a:endParaRPr lang="es-ES" dirty="0"/>
          </a:p>
          <a:p>
            <a:pPr lvl="0"/>
            <a:r>
              <a:rPr lang="es-PE" dirty="0">
                <a:solidFill>
                  <a:srgbClr val="FF0000"/>
                </a:solidFill>
              </a:rPr>
              <a:t>Asegúrese de tener transcripciones o subtítulos para cualquier video de su sitio, para que los usuarios con discapacidad auditiva puedan seguirlo</a:t>
            </a:r>
            <a:r>
              <a:rPr lang="es-PE" dirty="0"/>
              <a:t>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85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23728" y="1491630"/>
            <a:ext cx="4815742" cy="2585323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La accesibilidad </a:t>
            </a:r>
          </a:p>
          <a:p>
            <a:pPr algn="ctr"/>
            <a:r>
              <a:rPr lang="es-E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es un </a:t>
            </a:r>
          </a:p>
          <a:p>
            <a:pPr algn="ctr"/>
            <a:r>
              <a:rPr lang="es-E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buen negocio</a:t>
            </a:r>
            <a:endParaRPr lang="es-E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296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0"/>
                            </p:stCondLst>
                            <p:childTnLst>
                              <p:par>
                                <p:cTn id="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84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Ante la realidad … cambiar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Por </a:t>
            </a:r>
            <a:r>
              <a:rPr lang="es-ES" dirty="0"/>
              <a:t>supuesto, el verdadero problema era humano, no tecnológico. </a:t>
            </a:r>
            <a:endParaRPr lang="es-ES" dirty="0" smtClean="0"/>
          </a:p>
          <a:p>
            <a:r>
              <a:rPr lang="es-ES" dirty="0" smtClean="0"/>
              <a:t>Mi </a:t>
            </a:r>
            <a:r>
              <a:rPr lang="es-ES" dirty="0"/>
              <a:t>error fue en mi suposición acerca de cómo la gente usa las computadoras que, por supuesto, fue cómo usé una computadora. </a:t>
            </a:r>
            <a:endParaRPr lang="es-ES" dirty="0" smtClean="0"/>
          </a:p>
          <a:p>
            <a:r>
              <a:rPr lang="es-ES" dirty="0" smtClean="0"/>
              <a:t>Sabía </a:t>
            </a:r>
            <a:r>
              <a:rPr lang="es-ES" dirty="0"/>
              <a:t>que los usuarios ciegos necesitaban usar software especial en sus computadoras, pero no consideré la diferencia real en la experiencia del usuario. </a:t>
            </a:r>
            <a:endParaRPr lang="es-ES" dirty="0" smtClean="0"/>
          </a:p>
          <a:p>
            <a:r>
              <a:rPr lang="es-ES" dirty="0" smtClean="0"/>
              <a:t>Más </a:t>
            </a:r>
            <a:r>
              <a:rPr lang="es-ES" dirty="0"/>
              <a:t>tarde esa noche, sentí curiosidad por mis sitios web: al ver la diferencia que podía hacer algo tan simple como un teclado diferente, ¿cómo se comportarían mis sitios para los usuarios con lectores de pantalla en lugar de monitores y teclados pero no ratones</a:t>
            </a:r>
            <a:r>
              <a:rPr lang="es-ES" dirty="0" smtClean="0"/>
              <a:t>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807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3257</Words>
  <Application>Microsoft Office PowerPoint</Application>
  <PresentationFormat>Presentación en pantalla (16:9)</PresentationFormat>
  <Paragraphs>228</Paragraphs>
  <Slides>87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87</vt:i4>
      </vt:variant>
    </vt:vector>
  </HeadingPairs>
  <TitlesOfParts>
    <vt:vector size="8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Declaración</vt:lpstr>
      <vt:lpstr>Ante la realidad … cambiar</vt:lpstr>
      <vt:lpstr>Ante la realidad … cambiar</vt:lpstr>
      <vt:lpstr>Ante la realidad … cambiar</vt:lpstr>
      <vt:lpstr>Ante la realidad … cambiar</vt:lpstr>
      <vt:lpstr>Ante la realidad … cambiar</vt:lpstr>
      <vt:lpstr>Ante la realidad … cambiar</vt:lpstr>
      <vt:lpstr>Ante la realidad … cambiar</vt:lpstr>
      <vt:lpstr>Ante la realidad … cambiar</vt:lpstr>
      <vt:lpstr>Ante la realidad … cambiar</vt:lpstr>
      <vt:lpstr>considerar todos los segmentos de su audiencia …</vt:lpstr>
      <vt:lpstr>Presentación de PowerPoint</vt:lpstr>
      <vt:lpstr>Presentación de PowerPoint</vt:lpstr>
      <vt:lpstr>Presentación de PowerPoint</vt:lpstr>
      <vt:lpstr>Presentación de PowerPoint</vt:lpstr>
      <vt:lpstr>considerar todos los segmentos de su audiencia …</vt:lpstr>
      <vt:lpstr>considerar todos los segmentos de su audiencia …</vt:lpstr>
      <vt:lpstr>considerar todos los segmentos de su audiencia …</vt:lpstr>
      <vt:lpstr>considerar todos los segmentos de su audiencia</vt:lpstr>
      <vt:lpstr>Indiferencia</vt:lpstr>
      <vt:lpstr>Presentación de PowerPoint</vt:lpstr>
      <vt:lpstr>¿Qué significa la accesibilidad para usted? ..-.</vt:lpstr>
      <vt:lpstr>¿Qué significa la accesibilidad para usted? ..-.</vt:lpstr>
      <vt:lpstr>¿Qué significa la accesibilidad para usted? ..-.</vt:lpstr>
      <vt:lpstr>¿Qué significa la accesibilidad para usted? ..-.</vt:lpstr>
      <vt:lpstr>¿Qué significa la accesibilidad para usted? ..-.</vt:lpstr>
      <vt:lpstr>¿Qué significa la accesibilidad para usted? ..-.</vt:lpstr>
      <vt:lpstr>¿Qué significa la accesibilidad para usted? ..-.</vt:lpstr>
      <vt:lpstr>¿Qué significa la accesibilidad para usted? ..-.</vt:lpstr>
      <vt:lpstr>¿Qué significa la accesibilidad para usted? ..-.</vt:lpstr>
      <vt:lpstr>¿Qué significa la accesibilidad para usted? ..-.</vt:lpstr>
      <vt:lpstr>¿Qué significa la accesibilidad para usted? ..-.</vt:lpstr>
      <vt:lpstr>Problemas básicos de accesibilidad</vt:lpstr>
      <vt:lpstr>Problemas básicos de accesibilidad …</vt:lpstr>
      <vt:lpstr>Presentación de PowerPoint</vt:lpstr>
      <vt:lpstr>Problemas básicos de accesibilidad/Ciegos …</vt:lpstr>
      <vt:lpstr>Problemas básicos de accesibilidad/Ciegos …</vt:lpstr>
      <vt:lpstr>Problemas básicos de accesibilidad/Ciegos Screencasts, videos y tours  …</vt:lpstr>
      <vt:lpstr>Problemas básicos de accesibilidad/Ciegos Screencasts, videos y tours  …</vt:lpstr>
      <vt:lpstr>Problemas básicos de accesibilidad/Ciegos Screencasts, videos y tours </vt:lpstr>
      <vt:lpstr>Problemas básicos de accesibilidad/Ciegos </vt:lpstr>
      <vt:lpstr>Problemas básicos de accesibilidad/Ciegos Color …</vt:lpstr>
      <vt:lpstr>Problemas básicos de accesibilidad/Ciegos Color …</vt:lpstr>
      <vt:lpstr>Problemas básicos de accesibilidad/Ciegos Color</vt:lpstr>
      <vt:lpstr>Problemas básicos de accesibilidad/Ciegos Color</vt:lpstr>
      <vt:lpstr>Atributos de texto alternativos</vt:lpstr>
      <vt:lpstr>Atributo de texto alt …</vt:lpstr>
      <vt:lpstr>Atributo de texto alt …</vt:lpstr>
      <vt:lpstr>Atributos de texto alt …</vt:lpstr>
      <vt:lpstr>Atributos de texto alt …</vt:lpstr>
      <vt:lpstr>Atributos de texto alternativos …</vt:lpstr>
      <vt:lpstr>Atributos de texto alternativos …</vt:lpstr>
      <vt:lpstr>Atributos de texto alternativos</vt:lpstr>
      <vt:lpstr>Atributos de texto alternativos</vt:lpstr>
      <vt:lpstr>Gráficos y Tablas </vt:lpstr>
      <vt:lpstr>Gráficos y Tablas … </vt:lpstr>
      <vt:lpstr>Gráficos y Tablas </vt:lpstr>
      <vt:lpstr>Ortografía y gramática</vt:lpstr>
      <vt:lpstr>Ortografía y gramática …</vt:lpstr>
      <vt:lpstr>Ortografía y gramática …</vt:lpstr>
      <vt:lpstr>Ortografía y gramática …</vt:lpstr>
      <vt:lpstr>Ortografía y gramática …</vt:lpstr>
      <vt:lpstr>Ortografía y gramática …</vt:lpstr>
      <vt:lpstr>Ortografía y gramática …</vt:lpstr>
      <vt:lpstr>Ortografía y gramática</vt:lpstr>
      <vt:lpstr>Presentación de PowerPoint</vt:lpstr>
      <vt:lpstr>Mejorando la accesibilidad de nuestro sitio</vt:lpstr>
      <vt:lpstr>Mejorando la accesibilidad de nuestro sitio</vt:lpstr>
      <vt:lpstr>Teclas de acceso …</vt:lpstr>
      <vt:lpstr>Lectores de pantalla y display:none</vt:lpstr>
      <vt:lpstr>Lectores de pantalla y display:none</vt:lpstr>
      <vt:lpstr>Lista de verificación de pruebas de accesibilidad</vt:lpstr>
      <vt:lpstr>Lista de verificación de pruebas de accesibilidad …</vt:lpstr>
      <vt:lpstr>Lista de verificación de pruebas de accesibilidad …</vt:lpstr>
      <vt:lpstr>Lista de verificación de pruebas de accesibilidad …</vt:lpstr>
      <vt:lpstr>Lista de verificación de pruebas de accesibilidad …</vt:lpstr>
      <vt:lpstr>Lista de verificación de pruebas de accesibilidad …</vt:lpstr>
      <vt:lpstr>Lista de verificación de pruebas de accesibilidad …</vt:lpstr>
      <vt:lpstr>Lista de verificación de pruebas de accesibilidad …</vt:lpstr>
      <vt:lpstr>Lista de verificación de pruebas de accesibilidad …</vt:lpstr>
      <vt:lpstr>Lista de verificación de pruebas de accesibilidad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</dc:creator>
  <cp:lastModifiedBy>Arturo</cp:lastModifiedBy>
  <cp:revision>34</cp:revision>
  <dcterms:created xsi:type="dcterms:W3CDTF">2019-11-10T21:08:12Z</dcterms:created>
  <dcterms:modified xsi:type="dcterms:W3CDTF">2020-07-02T13:44:36Z</dcterms:modified>
</cp:coreProperties>
</file>